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5" r:id="rId2"/>
    <p:sldId id="289" r:id="rId3"/>
    <p:sldId id="290" r:id="rId4"/>
    <p:sldId id="267" r:id="rId5"/>
    <p:sldId id="284" r:id="rId6"/>
    <p:sldId id="272" r:id="rId7"/>
    <p:sldId id="287" r:id="rId8"/>
    <p:sldId id="291" r:id="rId9"/>
    <p:sldId id="292" r:id="rId10"/>
    <p:sldId id="293" r:id="rId11"/>
    <p:sldId id="268" r:id="rId12"/>
    <p:sldId id="258" r:id="rId13"/>
    <p:sldId id="257" r:id="rId14"/>
    <p:sldId id="256" r:id="rId15"/>
    <p:sldId id="273" r:id="rId16"/>
    <p:sldId id="274" r:id="rId17"/>
    <p:sldId id="276" r:id="rId18"/>
    <p:sldId id="277" r:id="rId19"/>
    <p:sldId id="278" r:id="rId20"/>
    <p:sldId id="279" r:id="rId21"/>
  </p:sldIdLst>
  <p:sldSz cx="9144000" cy="6858000" type="screen4x3"/>
  <p:notesSz cx="6794500" cy="99314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68" autoAdjust="0"/>
  </p:normalViewPr>
  <p:slideViewPr>
    <p:cSldViewPr snapToGrid="0">
      <p:cViewPr varScale="1">
        <p:scale>
          <a:sx n="110" d="100"/>
          <a:sy n="110" d="100"/>
        </p:scale>
        <p:origin x="-16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2AD23-834C-481A-9074-142041B52DAD}" type="datetimeFigureOut">
              <a:rPr lang="it-IT" smtClean="0"/>
              <a:t>11/09/2017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18050"/>
            <a:ext cx="5435600" cy="4468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E024C-AAFB-415D-8144-8DA1344E4E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1154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845D-EA2B-4FE1-A591-775F7C6A9283}" type="datetime1">
              <a:rPr lang="it-IT" smtClean="0"/>
              <a:t>11/09/2017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Fonte: elaborazioni Sispi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0504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CADD-49E0-4742-ABE4-597619C95F12}" type="datetime1">
              <a:rPr lang="it-IT" smtClean="0"/>
              <a:t>11/09/2017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Fonte: elaborazioni Sispi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1549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506C-0AD0-422C-AA27-9D26DE55D6D3}" type="datetime1">
              <a:rPr lang="it-IT" smtClean="0"/>
              <a:t>11/09/2017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Fonte: elaborazioni Sispi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9360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0A574-B2E5-4DA5-A41A-B1D68F01B6BC}" type="datetime1">
              <a:rPr lang="it-IT" smtClean="0"/>
              <a:t>11/09/2017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Fonte: elaborazioni Sispi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2062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360A-9D4A-4173-AF3C-AEDDE1BC86EF}" type="datetime1">
              <a:rPr lang="it-IT" smtClean="0"/>
              <a:t>11/09/2017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Fonte: elaborazioni Sispi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0320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C8CC-529D-4BCF-8C8C-229DFC96EC7E}" type="datetime1">
              <a:rPr lang="it-IT" smtClean="0"/>
              <a:t>11/09/2017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Fonte: elaborazioni Sispi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6130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8997-5B68-4B4C-8AF9-46D0ACC49126}" type="datetime1">
              <a:rPr lang="it-IT" smtClean="0"/>
              <a:t>11/09/2017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Fonte: elaborazioni Sispi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809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6C14-033B-4025-A14E-73F8594DFE7C}" type="datetime1">
              <a:rPr lang="it-IT" smtClean="0"/>
              <a:t>11/09/2017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Fonte: elaborazioni Sispi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2075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352A-24D1-4EBA-907C-0F9372FAE816}" type="datetime1">
              <a:rPr lang="it-IT" smtClean="0"/>
              <a:t>11/09/2017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Fonte: elaborazioni Sispi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9798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2E5B-0FEC-47C9-967E-2AA01C1B7F2E}" type="datetime1">
              <a:rPr lang="it-IT" smtClean="0"/>
              <a:t>11/09/2017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Fonte: elaborazioni Sispi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9338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571C0-31EA-46C1-B9B0-5B16C4EC83D7}" type="datetime1">
              <a:rPr lang="it-IT" smtClean="0"/>
              <a:t>11/09/2017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Fonte: elaborazioni Sispi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7195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EBA94-24E8-499D-92B7-97903FC3701D}" type="datetime1">
              <a:rPr lang="it-IT" smtClean="0"/>
              <a:t>11/09/2017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Fonte: elaborazioni Sispi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F8D82-DF0F-4662-8304-9ADB4A532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4396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316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spc="300" dirty="0" smtClean="0">
                <a:solidFill>
                  <a:srgbClr val="0070C0"/>
                </a:solidFill>
              </a:rPr>
              <a:t>MOROSITA’ ED EVASIONE A PALERMO</a:t>
            </a:r>
            <a:endParaRPr lang="it-IT" spc="300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560" y="3431940"/>
            <a:ext cx="2225040" cy="209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425816"/>
            <a:ext cx="2106929" cy="2106929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1</a:t>
            </a:fld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0" y="6586128"/>
            <a:ext cx="25050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solidFill>
                  <a:srgbClr val="0070C0"/>
                </a:solidFill>
              </a:rPr>
              <a:t>Fonte : elaborazioni Sispi</a:t>
            </a:r>
            <a:endParaRPr lang="it-IT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63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461966"/>
              </p:ext>
            </p:extLst>
          </p:nvPr>
        </p:nvGraphicFramePr>
        <p:xfrm>
          <a:off x="1186250" y="272217"/>
          <a:ext cx="6981566" cy="9387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81566"/>
              </a:tblGrid>
              <a:tr h="938744">
                <a:tc>
                  <a:txBody>
                    <a:bodyPr/>
                    <a:lstStyle/>
                    <a:p>
                      <a:pPr algn="ctr" fontAlgn="b"/>
                      <a:endParaRPr lang="it-IT" sz="1800" b="1" i="0" u="none" strike="noStrike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it-IT" sz="18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LOTTA</a:t>
                      </a:r>
                      <a:r>
                        <a:rPr lang="it-IT" sz="1800" b="1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ALLA EVASIONE TARI </a:t>
                      </a:r>
                    </a:p>
                    <a:p>
                      <a:pPr algn="ctr" fontAlgn="b"/>
                      <a:endParaRPr lang="it-IT" sz="1800" b="1" i="0" u="none" strike="noStrike" kern="1200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388030"/>
              </p:ext>
            </p:extLst>
          </p:nvPr>
        </p:nvGraphicFramePr>
        <p:xfrm>
          <a:off x="1186250" y="2944334"/>
          <a:ext cx="6981566" cy="25809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09628"/>
                <a:gridCol w="4271938"/>
              </a:tblGrid>
              <a:tr h="62676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ANNO</a:t>
                      </a:r>
                    </a:p>
                    <a:p>
                      <a:pPr marL="0" algn="ctr" defTabSz="914400" rtl="0" eaLnBrk="1" fontAlgn="b" latinLnBrk="0" hangingPunct="1"/>
                      <a:endParaRPr lang="it-IT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it-IT" sz="14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it-IT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SUPERFICIE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it-IT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[mq]</a:t>
                      </a:r>
                    </a:p>
                  </a:txBody>
                  <a:tcPr marL="9117" marR="9117" marT="91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908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  <a:endParaRPr lang="it-IT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760.000 </a:t>
                      </a:r>
                      <a:endParaRPr lang="it-IT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908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  <a:endParaRPr lang="it-IT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870.000 </a:t>
                      </a:r>
                      <a:endParaRPr lang="it-IT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908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  <a:endParaRPr lang="it-IT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635.000 </a:t>
                      </a:r>
                      <a:r>
                        <a:rPr lang="it-IT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it-IT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4484"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TOTALE</a:t>
                      </a:r>
                      <a:r>
                        <a:rPr lang="it-IT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it-IT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2.265.000           </a:t>
                      </a:r>
                      <a:endParaRPr lang="it-IT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Rettangolo 1"/>
          <p:cNvSpPr/>
          <p:nvPr/>
        </p:nvSpPr>
        <p:spPr>
          <a:xfrm>
            <a:off x="1186250" y="1929374"/>
            <a:ext cx="6981566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b"/>
            <a:r>
              <a:rPr lang="it-IT" sz="1600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MAGGIORI SUPERFICI NON DICHIARATE E </a:t>
            </a:r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  <a:latin typeface="Arial"/>
              </a:rPr>
              <a:t> ACCERTATE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NEL PERIODO </a:t>
            </a: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2015-17</a:t>
            </a:r>
          </a:p>
        </p:txBody>
      </p:sp>
    </p:spTree>
    <p:extLst>
      <p:ext uri="{BB962C8B-B14F-4D97-AF65-F5344CB8AC3E}">
        <p14:creationId xmlns:p14="http://schemas.microsoft.com/office/powerpoint/2010/main" val="317326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459681"/>
              </p:ext>
            </p:extLst>
          </p:nvPr>
        </p:nvGraphicFramePr>
        <p:xfrm>
          <a:off x="1408671" y="272217"/>
          <a:ext cx="6610864" cy="9387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10864"/>
              </a:tblGrid>
              <a:tr h="938744">
                <a:tc>
                  <a:txBody>
                    <a:bodyPr/>
                    <a:lstStyle/>
                    <a:p>
                      <a:pPr algn="ctr" fontAlgn="b"/>
                      <a:endParaRPr lang="it-IT" sz="1800" b="1" i="0" u="none" strike="noStrike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it-IT" sz="18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LOTTA</a:t>
                      </a:r>
                      <a:r>
                        <a:rPr lang="it-IT" sz="1800" b="1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ALLA EVASIONE IMU </a:t>
                      </a:r>
                    </a:p>
                    <a:p>
                      <a:pPr algn="ctr" fontAlgn="b"/>
                      <a:endParaRPr lang="it-IT" sz="1800" b="1" i="0" u="none" strike="noStrike" kern="1200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Rettangolo 8"/>
          <p:cNvSpPr/>
          <p:nvPr/>
        </p:nvSpPr>
        <p:spPr>
          <a:xfrm>
            <a:off x="1408671" y="1887860"/>
            <a:ext cx="6610864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b"/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  <a:latin typeface="Arial"/>
              </a:rPr>
              <a:t>NUOVI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IMMOBILI </a:t>
            </a:r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  <a:latin typeface="Arial"/>
              </a:rPr>
              <a:t>ACCERTATI NEL PERIODO </a:t>
            </a:r>
            <a:r>
              <a:rPr lang="it-IT" sz="1600" b="1" dirty="0" smtClean="0">
                <a:solidFill>
                  <a:schemeClr val="accent1">
                    <a:lumMod val="75000"/>
                  </a:schemeClr>
                </a:solidFill>
                <a:latin typeface="Arial"/>
              </a:rPr>
              <a:t>2015-17</a:t>
            </a:r>
            <a:endParaRPr lang="it-IT" sz="1600" b="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851170"/>
              </p:ext>
            </p:extLst>
          </p:nvPr>
        </p:nvGraphicFramePr>
        <p:xfrm>
          <a:off x="1475116" y="2777708"/>
          <a:ext cx="6544419" cy="25938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9966"/>
                <a:gridCol w="4004453"/>
              </a:tblGrid>
              <a:tr h="66694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ANNO</a:t>
                      </a:r>
                    </a:p>
                    <a:p>
                      <a:pPr marL="0" algn="ctr" defTabSz="914400" rtl="0" eaLnBrk="1" fontAlgn="b" latinLnBrk="0" hangingPunct="1"/>
                      <a:endParaRPr lang="it-IT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it-IT" sz="14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342900" indent="-342900" algn="ctr" defTabSz="914400" rtl="0" eaLnBrk="1" fontAlgn="b" latinLnBrk="0" hangingPunct="1">
                        <a:buAutoNum type="alphaUcPeriod" startAt="14"/>
                      </a:pPr>
                      <a:r>
                        <a:rPr lang="it-IT" sz="14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IMMOBILI</a:t>
                      </a:r>
                    </a:p>
                    <a:p>
                      <a:pPr marL="0" indent="0" algn="ctr" defTabSz="914400" rtl="0" eaLnBrk="1" fontAlgn="b" latinLnBrk="0" hangingPunct="1">
                        <a:buNone/>
                      </a:pPr>
                      <a:endParaRPr lang="it-IT" sz="14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786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  <a:endParaRPr lang="it-IT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 </a:t>
                      </a:r>
                      <a:endParaRPr lang="it-IT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786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  <a:endParaRPr lang="it-IT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4.226 </a:t>
                      </a:r>
                      <a:endParaRPr lang="it-IT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786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  <a:endParaRPr lang="it-IT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10.799 </a:t>
                      </a:r>
                      <a:r>
                        <a:rPr lang="it-IT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it-IT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3329"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TOTALE</a:t>
                      </a:r>
                      <a:r>
                        <a:rPr lang="it-IT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it-IT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15.151          </a:t>
                      </a:r>
                      <a:endParaRPr lang="it-IT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203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9220269"/>
              </p:ext>
            </p:extLst>
          </p:nvPr>
        </p:nvGraphicFramePr>
        <p:xfrm>
          <a:off x="977214" y="2156254"/>
          <a:ext cx="67665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4120"/>
                <a:gridCol w="1920240"/>
                <a:gridCol w="2362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UTENZE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DOMESTICHE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NON DOMESTICHE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Numero utenze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293.031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51.246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Numero morosi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109.779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34.439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Percentuale morosi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37,46%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67,20%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Importo</a:t>
                      </a:r>
                      <a:r>
                        <a:rPr lang="it-IT" baseline="0" dirty="0" smtClean="0"/>
                        <a:t> dovuto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75.321.097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37.378.009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Importo non pagato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26.331.772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22.844.217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Percentuale non pagato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34,96%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61,12%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pc="300" dirty="0" smtClean="0">
                <a:solidFill>
                  <a:srgbClr val="0070C0"/>
                </a:solidFill>
              </a:rPr>
              <a:t>QUADRO COMPLESSIVO</a:t>
            </a:r>
            <a:br>
              <a:rPr lang="it-IT" spc="300" dirty="0" smtClean="0">
                <a:solidFill>
                  <a:srgbClr val="0070C0"/>
                </a:solidFill>
              </a:rPr>
            </a:br>
            <a:r>
              <a:rPr lang="it-IT" spc="300" dirty="0" smtClean="0">
                <a:solidFill>
                  <a:srgbClr val="0070C0"/>
                </a:solidFill>
              </a:rPr>
              <a:t>TARI 2016 NON PAGATA</a:t>
            </a:r>
            <a:endParaRPr lang="it-IT" spc="300" dirty="0">
              <a:solidFill>
                <a:srgbClr val="0070C0"/>
              </a:solidFill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384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25" y="71251"/>
            <a:ext cx="6671821" cy="670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144116"/>
              </p:ext>
            </p:extLst>
          </p:nvPr>
        </p:nvGraphicFramePr>
        <p:xfrm>
          <a:off x="6786744" y="86843"/>
          <a:ext cx="2257959" cy="66717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4293"/>
                <a:gridCol w="1506581"/>
                <a:gridCol w="367085"/>
              </a:tblGrid>
              <a:tr h="150779">
                <a:tc>
                  <a:txBody>
                    <a:bodyPr/>
                    <a:lstStyle/>
                    <a:p>
                      <a:pPr algn="l" fontAlgn="b"/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1" u="none" strike="noStrike" dirty="0">
                          <a:effectLst/>
                        </a:rPr>
                        <a:t>UTENZE   DOMESTICHE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ctr" fontAlgn="t"/>
                      <a:r>
                        <a:rPr lang="it-IT" sz="800" b="1" u="none" strike="noStrike">
                          <a:effectLst/>
                        </a:rPr>
                        <a:t>UPL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it-IT" sz="800" b="1" u="none" strike="noStrike" dirty="0">
                          <a:effectLst/>
                        </a:rPr>
                        <a:t>PERCENTUALI OMESSI PAGAMENTI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14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Chiavelli - </a:t>
                      </a:r>
                      <a:r>
                        <a:rPr lang="it-IT" sz="800" u="none" strike="noStrike" dirty="0" err="1">
                          <a:effectLst/>
                        </a:rPr>
                        <a:t>S.Maria</a:t>
                      </a:r>
                      <a:r>
                        <a:rPr lang="it-IT" sz="800" u="none" strike="noStrike" dirty="0">
                          <a:effectLst/>
                        </a:rPr>
                        <a:t> di Gesù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45%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15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u="none" strike="noStrike" dirty="0">
                          <a:effectLst/>
                        </a:rPr>
                        <a:t>Villagrazia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u="none" strike="noStrike" dirty="0">
                          <a:effectLst/>
                        </a:rPr>
                        <a:t>39%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16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 err="1">
                          <a:effectLst/>
                        </a:rPr>
                        <a:t>Montegrappa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41%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17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 err="1">
                          <a:effectLst/>
                        </a:rPr>
                        <a:t>S.Rosalia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31%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18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Cuba - Calatafimi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33%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19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Villa Tasca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25%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20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 err="1">
                          <a:effectLst/>
                        </a:rPr>
                        <a:t>Mezzomonreale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31%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21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Zisa - </a:t>
                      </a:r>
                      <a:r>
                        <a:rPr lang="it-IT" sz="800" u="none" strike="noStrike" dirty="0" err="1">
                          <a:effectLst/>
                        </a:rPr>
                        <a:t>Ingastone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51%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22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Zisa - 4 Camere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25%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23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Altarello - Tasca Lanza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46%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24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Boccadifalco - </a:t>
                      </a:r>
                      <a:r>
                        <a:rPr lang="it-IT" sz="800" u="none" strike="noStrike" dirty="0" err="1">
                          <a:effectLst/>
                        </a:rPr>
                        <a:t>Baida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39%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25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Borgo Vecchio - Principe Scordia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49%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26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Croci - Ruggero Settimo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31%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27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 err="1">
                          <a:effectLst/>
                        </a:rPr>
                        <a:t>S.Francesco</a:t>
                      </a:r>
                      <a:r>
                        <a:rPr lang="it-IT" sz="800" u="none" strike="noStrike" dirty="0">
                          <a:effectLst/>
                        </a:rPr>
                        <a:t> di Paola - Terrasanta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33%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28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Olivuzza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43%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29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Parlatore - Serradifalco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37%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30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Noce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45%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31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Leonardo da Vinci - Di Blasi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23%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32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Malaspina - Leonardo da Vinci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21%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33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Principe di Palagonia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22%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34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Uditore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31%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35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Passo di Rigano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40%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36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Borgo Nuovo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40%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37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San Giovanni Apostolo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32%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38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Cruillas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39%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39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Notarbartolo - Giardino Inglese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25%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40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Villa Sperlinga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25%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41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Vittorio Veneto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21%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6561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42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Marchese di Villabianca - Sampolo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26%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43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Resuttana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21%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44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San Lorenzo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27%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45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Patti - Villaggio Ruffini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35%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46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Pallavicino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33%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47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San Filippo Neri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73%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73427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48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Tommaso Natale </a:t>
                      </a:r>
                      <a:r>
                        <a:rPr lang="it-IT" sz="800" u="none" strike="noStrike" dirty="0" smtClean="0">
                          <a:effectLst/>
                        </a:rPr>
                        <a:t>-- </a:t>
                      </a:r>
                      <a:r>
                        <a:rPr lang="it-IT" sz="800" u="none" strike="noStrike" dirty="0">
                          <a:effectLst/>
                        </a:rPr>
                        <a:t>Cardillo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38%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49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Sferracavallo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37%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50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Partanna Mondello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33%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51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Cantieri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44%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52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Montepellegrino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28%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53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Acquasanta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46%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</a:rPr>
                        <a:t>54</a:t>
                      </a:r>
                      <a:endParaRPr lang="it-IT" sz="800" b="1" i="0" u="none" strike="noStrike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Arenella</a:t>
                      </a:r>
                      <a:endParaRPr lang="it-IT" sz="800" b="1" i="0" u="none" strike="noStrike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32%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  <a:tr h="15077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 dirty="0">
                          <a:effectLst/>
                        </a:rPr>
                        <a:t>55</a:t>
                      </a:r>
                      <a:endParaRPr lang="it-IT" sz="800" b="1" i="0" u="none" strike="noStrike" dirty="0">
                        <a:effectLst/>
                        <a:latin typeface="Dialog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Vergine Maria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26%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4711" marR="4711" marT="4711" marB="0" anchor="b"/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499685"/>
              </p:ext>
            </p:extLst>
          </p:nvPr>
        </p:nvGraphicFramePr>
        <p:xfrm>
          <a:off x="4488818" y="86337"/>
          <a:ext cx="2297926" cy="2259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1095"/>
                <a:gridCol w="1308637"/>
                <a:gridCol w="224611"/>
                <a:gridCol w="373583"/>
              </a:tblGrid>
              <a:tr h="157815">
                <a:tc>
                  <a:txBody>
                    <a:bodyPr/>
                    <a:lstStyle/>
                    <a:p>
                      <a:pPr algn="l" fontAlgn="b"/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800" b="1" u="none" strike="noStrike" dirty="0">
                          <a:effectLst/>
                          <a:latin typeface="+mn-lt"/>
                        </a:rPr>
                        <a:t>UTENZE   DOMESTICHE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48888">
                <a:tc>
                  <a:txBody>
                    <a:bodyPr/>
                    <a:lstStyle/>
                    <a:p>
                      <a:pPr algn="ctr" fontAlgn="t"/>
                      <a:r>
                        <a:rPr lang="it-IT" sz="800" b="1" u="none" strike="noStrike">
                          <a:effectLst/>
                          <a:latin typeface="+mn-lt"/>
                        </a:rPr>
                        <a:t>UPL</a:t>
                      </a:r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it-IT" sz="800" b="1" u="none" strike="noStrike" dirty="0">
                          <a:effectLst/>
                          <a:latin typeface="+mn-lt"/>
                        </a:rPr>
                        <a:t>PERCENTUALI OMESSI PAGAMENTI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3673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  <a:latin typeface="+mn-lt"/>
                        </a:rPr>
                        <a:t>1</a:t>
                      </a:r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Tribunali o </a:t>
                      </a:r>
                      <a:r>
                        <a:rPr lang="it-IT" sz="800" u="none" strike="noStrike" dirty="0" err="1">
                          <a:effectLst/>
                          <a:latin typeface="+mn-lt"/>
                        </a:rPr>
                        <a:t>Kalsa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56%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75651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  <a:latin typeface="+mn-lt"/>
                        </a:rPr>
                        <a:t>2</a:t>
                      </a:r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Palazzo Reale o </a:t>
                      </a:r>
                      <a:r>
                        <a:rPr lang="it-IT" sz="800" u="none" strike="noStrike" dirty="0" err="1">
                          <a:effectLst/>
                          <a:latin typeface="+mn-lt"/>
                        </a:rPr>
                        <a:t>Albergaria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69%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65430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  <a:latin typeface="+mn-lt"/>
                        </a:rPr>
                        <a:t>3</a:t>
                      </a:r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Monte di Pietà o </a:t>
                      </a:r>
                      <a:r>
                        <a:rPr lang="it-IT" sz="800" u="none" strike="noStrike" dirty="0" err="1">
                          <a:effectLst/>
                          <a:latin typeface="+mn-lt"/>
                        </a:rPr>
                        <a:t>Seralcadi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69%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3673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  <a:latin typeface="+mn-lt"/>
                        </a:rPr>
                        <a:t>4</a:t>
                      </a:r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Castellammare o Loggia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55%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3673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  <a:latin typeface="+mn-lt"/>
                        </a:rPr>
                        <a:t>5</a:t>
                      </a:r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Corso dei Mille - </a:t>
                      </a:r>
                      <a:r>
                        <a:rPr lang="it-IT" sz="800" u="none" strike="noStrike" dirty="0" err="1">
                          <a:effectLst/>
                          <a:latin typeface="+mn-lt"/>
                        </a:rPr>
                        <a:t>S.Erasmo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47%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3673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  <a:latin typeface="+mn-lt"/>
                        </a:rPr>
                        <a:t>6</a:t>
                      </a:r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 err="1">
                          <a:effectLst/>
                          <a:latin typeface="+mn-lt"/>
                        </a:rPr>
                        <a:t>Settecannoli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40%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62447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  <a:latin typeface="+mn-lt"/>
                        </a:rPr>
                        <a:t>7</a:t>
                      </a:r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Roccella -  Acqua dei Corsari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44%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65430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  <a:latin typeface="+mn-lt"/>
                        </a:rPr>
                        <a:t>8</a:t>
                      </a:r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Brancaccio -  Conte Federico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51%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40617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  <a:latin typeface="+mn-lt"/>
                        </a:rPr>
                        <a:t>9</a:t>
                      </a:r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 err="1">
                          <a:effectLst/>
                          <a:latin typeface="+mn-lt"/>
                        </a:rPr>
                        <a:t>Ciaculli</a:t>
                      </a:r>
                      <a:r>
                        <a:rPr lang="it-IT" sz="800" u="none" strike="noStrike" dirty="0">
                          <a:effectLst/>
                          <a:latin typeface="+mn-lt"/>
                        </a:rPr>
                        <a:t> - Croce Verde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50%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65430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  <a:latin typeface="+mn-lt"/>
                        </a:rPr>
                        <a:t>10</a:t>
                      </a:r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 err="1">
                          <a:effectLst/>
                          <a:latin typeface="+mn-lt"/>
                        </a:rPr>
                        <a:t>Oreto</a:t>
                      </a:r>
                      <a:r>
                        <a:rPr lang="it-IT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it-IT" sz="800" u="none" strike="noStrike" dirty="0" err="1">
                          <a:effectLst/>
                          <a:latin typeface="+mn-lt"/>
                        </a:rPr>
                        <a:t>Perez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47%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57158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  <a:latin typeface="+mn-lt"/>
                        </a:rPr>
                        <a:t>11</a:t>
                      </a:r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 err="1">
                          <a:effectLst/>
                          <a:latin typeface="+mn-lt"/>
                        </a:rPr>
                        <a:t>Oreto</a:t>
                      </a:r>
                      <a:r>
                        <a:rPr lang="it-IT" sz="800" u="none" strike="noStrike" dirty="0">
                          <a:effectLst/>
                          <a:latin typeface="+mn-lt"/>
                        </a:rPr>
                        <a:t> Guadagna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37%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3673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  <a:latin typeface="+mn-lt"/>
                        </a:rPr>
                        <a:t>12</a:t>
                      </a:r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 err="1">
                          <a:effectLst/>
                          <a:latin typeface="+mn-lt"/>
                        </a:rPr>
                        <a:t>Falsomiele</a:t>
                      </a:r>
                      <a:r>
                        <a:rPr lang="it-IT" sz="800" u="none" strike="noStrike" dirty="0">
                          <a:effectLst/>
                          <a:latin typeface="+mn-lt"/>
                        </a:rPr>
                        <a:t> -  Borgo </a:t>
                      </a:r>
                      <a:r>
                        <a:rPr lang="it-IT" sz="800" u="none" strike="noStrike" dirty="0" err="1">
                          <a:effectLst/>
                          <a:latin typeface="+mn-lt"/>
                        </a:rPr>
                        <a:t>Ulivia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35%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36739"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u="none" strike="noStrike">
                          <a:effectLst/>
                          <a:latin typeface="+mn-lt"/>
                        </a:rPr>
                        <a:t>13</a:t>
                      </a:r>
                      <a:endParaRPr lang="it-IT" sz="8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Bonagia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  <a:latin typeface="+mn-lt"/>
                        </a:rPr>
                        <a:t>26%</a:t>
                      </a:r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8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4381500" y="6393483"/>
            <a:ext cx="2133600" cy="365125"/>
          </a:xfrm>
        </p:spPr>
        <p:txBody>
          <a:bodyPr/>
          <a:lstStyle/>
          <a:p>
            <a:fld id="{CEAF8D82-DF0F-4662-8304-9ADB4A53297B}" type="slidenum">
              <a:rPr lang="it-IT" smtClean="0"/>
              <a:t>5</a:t>
            </a:fld>
            <a:endParaRPr lang="it-IT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000" y="2403088"/>
            <a:ext cx="123825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18" y="4873195"/>
            <a:ext cx="1775235" cy="1907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131" y="4110614"/>
            <a:ext cx="1266825" cy="29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95"/>
          <a:stretch/>
        </p:blipFill>
        <p:spPr bwMode="auto">
          <a:xfrm>
            <a:off x="931500" y="4873195"/>
            <a:ext cx="1016053" cy="29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613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34" y="63065"/>
            <a:ext cx="6773096" cy="675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576" y="4173134"/>
            <a:ext cx="1266825" cy="29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688479"/>
              </p:ext>
            </p:extLst>
          </p:nvPr>
        </p:nvGraphicFramePr>
        <p:xfrm>
          <a:off x="6794526" y="81998"/>
          <a:ext cx="2193048" cy="66939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100"/>
                <a:gridCol w="1757152"/>
                <a:gridCol w="218796"/>
              </a:tblGrid>
              <a:tr h="152136">
                <a:tc>
                  <a:txBody>
                    <a:bodyPr/>
                    <a:lstStyle/>
                    <a:p>
                      <a:pPr algn="l" fontAlgn="b"/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900" b="1" u="none" strike="noStrike" dirty="0">
                          <a:effectLst/>
                        </a:rPr>
                        <a:t>UTENZE  NON  DOMESTICHE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5092" marR="5092" marT="5092" marB="0"/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ctr" fontAlgn="t"/>
                      <a:r>
                        <a:rPr lang="it-IT" sz="900" b="1" u="none" strike="noStrike">
                          <a:effectLst/>
                        </a:rPr>
                        <a:t>UPL</a:t>
                      </a:r>
                      <a:endParaRPr lang="it-IT" sz="900" b="1" i="0" u="none" strike="noStrike">
                        <a:effectLst/>
                        <a:latin typeface="Arial"/>
                      </a:endParaRPr>
                    </a:p>
                  </a:txBody>
                  <a:tcPr marL="5092" marR="5092" marT="509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900" b="1" u="none" strike="noStrike" dirty="0">
                          <a:effectLst/>
                        </a:rPr>
                        <a:t>PERCENTUALI OMESSI PAGAMENTI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5092" marR="5092" marT="5092" marB="0"/>
                </a:tc>
                <a:tc>
                  <a:txBody>
                    <a:bodyPr/>
                    <a:lstStyle/>
                    <a:p>
                      <a:pPr algn="ctr" fontAlgn="t"/>
                      <a:endParaRPr lang="it-IT" sz="900" b="1" i="0" u="none" strike="noStrike">
                        <a:effectLst/>
                        <a:latin typeface="Arial"/>
                      </a:endParaRPr>
                    </a:p>
                  </a:txBody>
                  <a:tcPr marL="5092" marR="5092" marT="5092" marB="0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14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Chiavelli - </a:t>
                      </a:r>
                      <a:r>
                        <a:rPr lang="it-IT" sz="900" u="none" strike="noStrike" dirty="0" err="1">
                          <a:effectLst/>
                        </a:rPr>
                        <a:t>S.Maria</a:t>
                      </a:r>
                      <a:r>
                        <a:rPr lang="it-IT" sz="900" u="none" strike="noStrike" dirty="0">
                          <a:effectLst/>
                        </a:rPr>
                        <a:t> di Gesù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63%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15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Villagrazia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68%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16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 err="1">
                          <a:effectLst/>
                        </a:rPr>
                        <a:t>Montegrappa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72%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17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S.Rosalia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74%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18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Cuba - Calatafimi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71%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19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Villa Tasca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70%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20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Mezzomonreale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68%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21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Zisa - </a:t>
                      </a:r>
                      <a:r>
                        <a:rPr lang="it-IT" sz="900" u="none" strike="noStrike" dirty="0" err="1">
                          <a:effectLst/>
                        </a:rPr>
                        <a:t>Ingastone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78%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22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Zisa - 4 Camere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69%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23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Altarello - Tasca Lanza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66%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24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Boccadifalco - Baida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62%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25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Borgo Vecchio - Principe Scordia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68%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26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Croci - Ruggero Settimo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60%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27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S.Francesco di Paola - Terrasanta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63%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28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Olivuzza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68%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29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Parlatore - Serradifalco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71%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30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Noce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74%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31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Leonardo da Vinci - Di Blasi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63%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32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Malaspina - Leonardo da Vinci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66%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33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Principe di Palagonia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64%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 dirty="0">
                          <a:effectLst/>
                        </a:rPr>
                        <a:t>34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Uditore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62%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35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Passo di Rigano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75%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36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Borgo Nuovo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57%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37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San Giovanni Apostolo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58%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38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Cruillas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73%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39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Notarbartolo - Giardino Inglese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61%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40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Villa Sperlinga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64%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41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Vittorio Veneto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59%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42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Marchese di Villabianca - Sampolo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63%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43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Resuttana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64%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44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San Lorenzo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61%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45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Patti - Villaggio Ruffini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59%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46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Pallavicino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73%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47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San Filippo Neri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57%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48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Tommaso Natale </a:t>
                      </a:r>
                      <a:r>
                        <a:rPr lang="it-IT" sz="900" u="none" strike="noStrike" dirty="0" smtClean="0">
                          <a:effectLst/>
                        </a:rPr>
                        <a:t>-- </a:t>
                      </a:r>
                      <a:r>
                        <a:rPr lang="it-IT" sz="900" u="none" strike="noStrike" dirty="0">
                          <a:effectLst/>
                        </a:rPr>
                        <a:t>Cardillo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72%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49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Sferracavallo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73%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50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Partanna Mondello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66%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51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Cantieri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63%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52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 err="1">
                          <a:effectLst/>
                        </a:rPr>
                        <a:t>Montepellegrino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64%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53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Acquasanta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76%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54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Arenella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75%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  <a:tr h="152136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55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Vergine Maria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 dirty="0">
                          <a:effectLst/>
                        </a:rPr>
                        <a:t>75%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5092" marR="5092" marT="5092" marB="0" anchor="b"/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270008"/>
              </p:ext>
            </p:extLst>
          </p:nvPr>
        </p:nvGraphicFramePr>
        <p:xfrm>
          <a:off x="4188583" y="85844"/>
          <a:ext cx="2535604" cy="2363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011"/>
                <a:gridCol w="1800039"/>
                <a:gridCol w="484554"/>
              </a:tblGrid>
              <a:tr h="146962">
                <a:tc>
                  <a:txBody>
                    <a:bodyPr/>
                    <a:lstStyle/>
                    <a:p>
                      <a:pPr algn="l" fontAlgn="b"/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900" b="1" u="none" strike="noStrike" dirty="0">
                          <a:effectLst/>
                        </a:rPr>
                        <a:t>UTENZE  NON  DOMESTICHE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45173">
                <a:tc>
                  <a:txBody>
                    <a:bodyPr/>
                    <a:lstStyle/>
                    <a:p>
                      <a:pPr algn="ctr" fontAlgn="t"/>
                      <a:r>
                        <a:rPr lang="it-IT" sz="900" b="1" u="none" strike="noStrike">
                          <a:effectLst/>
                        </a:rPr>
                        <a:t>UPL</a:t>
                      </a:r>
                      <a:endParaRPr lang="it-IT" sz="9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900" b="1" u="none" strike="noStrike" dirty="0">
                          <a:effectLst/>
                        </a:rPr>
                        <a:t>PERCENTUALI OMESSI PAGAMENTI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it-IT" sz="9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145173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Tribunali o </a:t>
                      </a:r>
                      <a:r>
                        <a:rPr lang="it-IT" sz="900" u="none" strike="noStrike" dirty="0" err="1">
                          <a:effectLst/>
                        </a:rPr>
                        <a:t>Kalsa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72%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160255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2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Palazzo Reale o </a:t>
                      </a:r>
                      <a:r>
                        <a:rPr lang="it-IT" sz="900" u="none" strike="noStrike" dirty="0" err="1">
                          <a:effectLst/>
                        </a:rPr>
                        <a:t>Albergaria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84%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160255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3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Monte di Pietà o </a:t>
                      </a:r>
                      <a:r>
                        <a:rPr lang="it-IT" sz="900" u="none" strike="noStrike" dirty="0" err="1">
                          <a:effectLst/>
                        </a:rPr>
                        <a:t>Seralcadi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82%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160255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4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Castellammare o Loggia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78%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160255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5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Corso dei Mille - </a:t>
                      </a:r>
                      <a:r>
                        <a:rPr lang="it-IT" sz="900" u="none" strike="noStrike" dirty="0" err="1">
                          <a:effectLst/>
                        </a:rPr>
                        <a:t>S.Erasmo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77%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160255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 err="1">
                          <a:effectLst/>
                        </a:rPr>
                        <a:t>Settecannoli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69%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160255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Roccella -  Acqua dei Corsari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63%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160255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8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Brancaccio -  Conte Federico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69%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160255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9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 err="1">
                          <a:effectLst/>
                        </a:rPr>
                        <a:t>Ciaculli</a:t>
                      </a:r>
                      <a:r>
                        <a:rPr lang="it-IT" sz="900" u="none" strike="noStrike" dirty="0">
                          <a:effectLst/>
                        </a:rPr>
                        <a:t> - Croce Verde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56%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160255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10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 err="1">
                          <a:effectLst/>
                        </a:rPr>
                        <a:t>Oreto</a:t>
                      </a:r>
                      <a:r>
                        <a:rPr lang="it-IT" sz="900" u="none" strike="noStrike" dirty="0">
                          <a:effectLst/>
                        </a:rPr>
                        <a:t> </a:t>
                      </a:r>
                      <a:r>
                        <a:rPr lang="it-IT" sz="900" u="none" strike="noStrike" dirty="0" err="1">
                          <a:effectLst/>
                        </a:rPr>
                        <a:t>Perez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76%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160255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11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 err="1">
                          <a:effectLst/>
                        </a:rPr>
                        <a:t>Oreto</a:t>
                      </a:r>
                      <a:r>
                        <a:rPr lang="it-IT" sz="900" u="none" strike="noStrike" dirty="0">
                          <a:effectLst/>
                        </a:rPr>
                        <a:t> Guadagna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71%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160255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12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 err="1">
                          <a:effectLst/>
                        </a:rPr>
                        <a:t>Falsomiele</a:t>
                      </a:r>
                      <a:r>
                        <a:rPr lang="it-IT" sz="900" u="none" strike="noStrike" dirty="0">
                          <a:effectLst/>
                        </a:rPr>
                        <a:t> -  Borgo </a:t>
                      </a:r>
                      <a:r>
                        <a:rPr lang="it-IT" sz="900" u="none" strike="noStrike" dirty="0" err="1">
                          <a:effectLst/>
                        </a:rPr>
                        <a:t>Ulivia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 dirty="0">
                          <a:effectLst/>
                        </a:rPr>
                        <a:t>73%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160255"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>
                          <a:effectLst/>
                        </a:rPr>
                        <a:t>13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Bonagia</a:t>
                      </a:r>
                      <a:endParaRPr lang="it-IT" sz="900" b="1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900" u="none" strike="noStrike" dirty="0">
                          <a:effectLst/>
                        </a:rPr>
                        <a:t>65%</a:t>
                      </a:r>
                      <a:endParaRPr lang="it-IT" sz="900" b="1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4286250" y="6410877"/>
            <a:ext cx="2133600" cy="365125"/>
          </a:xfrm>
        </p:spPr>
        <p:txBody>
          <a:bodyPr/>
          <a:lstStyle/>
          <a:p>
            <a:fld id="{CEAF8D82-DF0F-4662-8304-9ADB4A53297B}" type="slidenum">
              <a:rPr lang="it-IT" smtClean="0"/>
              <a:t>6</a:t>
            </a:fld>
            <a:endParaRPr lang="it-IT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370" y="2479313"/>
            <a:ext cx="123825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18" y="4873195"/>
            <a:ext cx="1775235" cy="1907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95"/>
          <a:stretch/>
        </p:blipFill>
        <p:spPr bwMode="auto">
          <a:xfrm>
            <a:off x="931500" y="4873195"/>
            <a:ext cx="1016053" cy="29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91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7</a:t>
            </a:fld>
            <a:endParaRPr lang="it-I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365" y="150125"/>
            <a:ext cx="6891993" cy="6430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5568298" y="1282890"/>
            <a:ext cx="23883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0070C0"/>
                </a:solidFill>
              </a:rPr>
              <a:t>Localizzazione dei numeri civici in cui risulta un omesso pagamento</a:t>
            </a:r>
            <a:endParaRPr lang="it-IT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57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8" r="13861"/>
          <a:stretch/>
        </p:blipFill>
        <p:spPr bwMode="auto">
          <a:xfrm>
            <a:off x="4572000" y="3554040"/>
            <a:ext cx="3800104" cy="296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4151"/>
            <a:ext cx="3630828" cy="2937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59" y="3429000"/>
            <a:ext cx="3685903" cy="332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515814" y="2657231"/>
            <a:ext cx="2454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Civici in cui risulta un omesso pagamento</a:t>
            </a:r>
            <a:endParaRPr lang="it-IT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9" y="527592"/>
            <a:ext cx="3526822" cy="284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arrotondato 4"/>
          <p:cNvSpPr/>
          <p:nvPr/>
        </p:nvSpPr>
        <p:spPr>
          <a:xfrm>
            <a:off x="6200775" y="4583411"/>
            <a:ext cx="461963" cy="192882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arrotondato 5"/>
          <p:cNvSpPr/>
          <p:nvPr/>
        </p:nvSpPr>
        <p:spPr>
          <a:xfrm>
            <a:off x="4995863" y="5203943"/>
            <a:ext cx="769143" cy="10953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arrotondato 14"/>
          <p:cNvSpPr/>
          <p:nvPr/>
        </p:nvSpPr>
        <p:spPr>
          <a:xfrm>
            <a:off x="7065169" y="5172066"/>
            <a:ext cx="769143" cy="10953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6472052" y="746760"/>
            <a:ext cx="675508" cy="1202713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 flipV="1">
            <a:off x="1742829" y="5745480"/>
            <a:ext cx="1899531" cy="31242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Ovale 10"/>
          <p:cNvSpPr/>
          <p:nvPr/>
        </p:nvSpPr>
        <p:spPr>
          <a:xfrm>
            <a:off x="2865121" y="5661660"/>
            <a:ext cx="52362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Ovale 21"/>
          <p:cNvSpPr/>
          <p:nvPr/>
        </p:nvSpPr>
        <p:spPr>
          <a:xfrm>
            <a:off x="2179321" y="5785485"/>
            <a:ext cx="52362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Ovale 24"/>
          <p:cNvSpPr/>
          <p:nvPr/>
        </p:nvSpPr>
        <p:spPr>
          <a:xfrm>
            <a:off x="3119915" y="5634513"/>
            <a:ext cx="52362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4" name="Connettore 2 13"/>
          <p:cNvCxnSpPr/>
          <p:nvPr/>
        </p:nvCxnSpPr>
        <p:spPr>
          <a:xfrm>
            <a:off x="2409825" y="1762125"/>
            <a:ext cx="4252913" cy="476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 flipH="1">
            <a:off x="2366777" y="1949473"/>
            <a:ext cx="4295961" cy="3776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 flipV="1">
            <a:off x="2409825" y="5086102"/>
            <a:ext cx="3790950" cy="6993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0" name="Segnaposto numero diapositiva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8</a:t>
            </a:fld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98879" y="75598"/>
            <a:ext cx="54813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ESEMPIO DI DETTAGLIO FOTOGRAFICO PER TARIFFE NON DOMESTICHE</a:t>
            </a:r>
          </a:p>
          <a:p>
            <a:pPr algn="ctr"/>
            <a:r>
              <a:rPr lang="it-IT" sz="1100" b="1" dirty="0" smtClean="0"/>
              <a:t>CIVICI IN CUI RISULTA ALMENO UN OMESSO PAGAMENTO</a:t>
            </a:r>
          </a:p>
        </p:txBody>
      </p:sp>
    </p:spTree>
    <p:extLst>
      <p:ext uri="{BB962C8B-B14F-4D97-AF65-F5344CB8AC3E}">
        <p14:creationId xmlns:p14="http://schemas.microsoft.com/office/powerpoint/2010/main" val="20042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9</a:t>
            </a:fld>
            <a:endParaRPr lang="it-I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91" y="155518"/>
            <a:ext cx="3616657" cy="325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8963"/>
            <a:ext cx="3786907" cy="321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91" y="3429000"/>
            <a:ext cx="3730785" cy="296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e 8"/>
          <p:cNvSpPr/>
          <p:nvPr/>
        </p:nvSpPr>
        <p:spPr>
          <a:xfrm>
            <a:off x="3057940" y="5260699"/>
            <a:ext cx="52362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2738970" y="5136400"/>
            <a:ext cx="52362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69" r="15813"/>
          <a:stretch/>
        </p:blipFill>
        <p:spPr bwMode="auto">
          <a:xfrm>
            <a:off x="4280385" y="3524000"/>
            <a:ext cx="4471721" cy="2647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5"/>
          <p:cNvSpPr/>
          <p:nvPr/>
        </p:nvSpPr>
        <p:spPr>
          <a:xfrm>
            <a:off x="4869180" y="4625339"/>
            <a:ext cx="640080" cy="22261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/>
          <p:cNvSpPr/>
          <p:nvPr/>
        </p:nvSpPr>
        <p:spPr>
          <a:xfrm>
            <a:off x="7532370" y="4027170"/>
            <a:ext cx="293370" cy="51053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/>
          <p:cNvSpPr/>
          <p:nvPr/>
        </p:nvSpPr>
        <p:spPr>
          <a:xfrm>
            <a:off x="7530465" y="4027170"/>
            <a:ext cx="293370" cy="51053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/>
          <p:cNvSpPr/>
          <p:nvPr/>
        </p:nvSpPr>
        <p:spPr>
          <a:xfrm>
            <a:off x="6776084" y="5025737"/>
            <a:ext cx="367665" cy="61687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/>
          <p:cNvSpPr/>
          <p:nvPr/>
        </p:nvSpPr>
        <p:spPr>
          <a:xfrm>
            <a:off x="8126731" y="5021086"/>
            <a:ext cx="411626" cy="64438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6" name="Connettore 2 25"/>
          <p:cNvCxnSpPr/>
          <p:nvPr/>
        </p:nvCxnSpPr>
        <p:spPr>
          <a:xfrm>
            <a:off x="3084121" y="1896385"/>
            <a:ext cx="3988802" cy="887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 flipH="1">
            <a:off x="2931282" y="2083242"/>
            <a:ext cx="4028634" cy="30531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2874108" y="5182119"/>
            <a:ext cx="2204414" cy="392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627791" y="138118"/>
            <a:ext cx="373078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ESEMPIO DI DETTAGLIO FOTOGRAFICO PER TARIFFE NON DOMESTICHE</a:t>
            </a:r>
          </a:p>
          <a:p>
            <a:pPr algn="ctr"/>
            <a:r>
              <a:rPr lang="it-IT" sz="1100" b="1" dirty="0" smtClean="0"/>
              <a:t>CIVICI IN CUI RISULTA ALMENO UN OMESSO PAGAMENTO</a:t>
            </a:r>
          </a:p>
        </p:txBody>
      </p:sp>
      <p:cxnSp>
        <p:nvCxnSpPr>
          <p:cNvPr id="40" name="Connettore 2 39"/>
          <p:cNvCxnSpPr>
            <a:endCxn id="20" idx="1"/>
          </p:cNvCxnSpPr>
          <p:nvPr/>
        </p:nvCxnSpPr>
        <p:spPr>
          <a:xfrm>
            <a:off x="3110302" y="5334173"/>
            <a:ext cx="366578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2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10</a:t>
            </a:fld>
            <a:endParaRPr lang="it-I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81" y="670169"/>
            <a:ext cx="4174690" cy="261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67363"/>
            <a:ext cx="4025658" cy="293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88384"/>
            <a:ext cx="4025658" cy="2973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36" y="3488384"/>
            <a:ext cx="2917381" cy="315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e 9"/>
          <p:cNvSpPr/>
          <p:nvPr/>
        </p:nvSpPr>
        <p:spPr>
          <a:xfrm>
            <a:off x="2458094" y="5933697"/>
            <a:ext cx="52362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>
            <a:off x="6573554" y="5510787"/>
            <a:ext cx="52362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4" name="Connettore 2 13"/>
          <p:cNvCxnSpPr/>
          <p:nvPr/>
        </p:nvCxnSpPr>
        <p:spPr>
          <a:xfrm flipH="1">
            <a:off x="6625917" y="1977028"/>
            <a:ext cx="617721" cy="34616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 flipH="1">
            <a:off x="2510457" y="1977028"/>
            <a:ext cx="248646" cy="38433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43" b="100000" l="90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500" y="5874641"/>
            <a:ext cx="2095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43" b="100000" l="90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960" y="5438692"/>
            <a:ext cx="2095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CasellaDiTesto 27"/>
          <p:cNvSpPr txBox="1"/>
          <p:nvPr/>
        </p:nvSpPr>
        <p:spPr>
          <a:xfrm>
            <a:off x="627791" y="138118"/>
            <a:ext cx="786753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/>
              <a:t>ESEMPIO DI DETTAGLIO FOTOGRAFICO PER TARIFFE DOMESTICHE</a:t>
            </a:r>
          </a:p>
          <a:p>
            <a:r>
              <a:rPr lang="it-IT" sz="1100" b="1" dirty="0" smtClean="0"/>
              <a:t>CIVICI IN CUI RISULTA ALMENO UN OMESSO PAGAMENTO</a:t>
            </a:r>
          </a:p>
        </p:txBody>
      </p:sp>
    </p:spTree>
    <p:extLst>
      <p:ext uri="{BB962C8B-B14F-4D97-AF65-F5344CB8AC3E}">
        <p14:creationId xmlns:p14="http://schemas.microsoft.com/office/powerpoint/2010/main" val="108459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820130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pc="300" dirty="0">
                <a:solidFill>
                  <a:srgbClr val="0070C0"/>
                </a:solidFill>
              </a:rPr>
              <a:t>QUADRO DI DETTAGLIO</a:t>
            </a:r>
            <a:endParaRPr lang="it-IT" spc="300" dirty="0">
              <a:solidFill>
                <a:srgbClr val="0070C0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633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00122\AppData\Local\Temp\x10sctmp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1" y="548680"/>
            <a:ext cx="6056017" cy="48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614596"/>
              </p:ext>
            </p:extLst>
          </p:nvPr>
        </p:nvGraphicFramePr>
        <p:xfrm>
          <a:off x="22225" y="5449600"/>
          <a:ext cx="6069213" cy="13436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1423"/>
                <a:gridCol w="1008112"/>
                <a:gridCol w="288032"/>
                <a:gridCol w="936104"/>
                <a:gridCol w="288032"/>
                <a:gridCol w="792088"/>
                <a:gridCol w="254569"/>
                <a:gridCol w="753543"/>
                <a:gridCol w="367310"/>
              </a:tblGrid>
              <a:tr h="288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000" b="1" u="none" strike="noStrike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TARI 2016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it-IT" sz="1000" b="1" u="none" strike="noStrike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OMESSI PAGAMENTI</a:t>
                      </a: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UTENZE DOMESTICHE</a:t>
                      </a:r>
                      <a:endParaRPr lang="it-IT" sz="8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UTENZE NON DOMESTICHE</a:t>
                      </a:r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dirty="0" smtClean="0">
                          <a:effectLst/>
                        </a:rPr>
                        <a:t>UTENZE DOMESTICHE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UTENZE NON DOMESTICHE</a:t>
                      </a:r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2998"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RIONE STORICO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Numero pagamenti </a:t>
                      </a:r>
                      <a:r>
                        <a:rPr lang="it-IT" sz="900" b="1" u="none" strike="noStrike" dirty="0" smtClean="0">
                          <a:effectLst/>
                        </a:rPr>
                        <a:t>omessi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%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Numero pagamenti </a:t>
                      </a:r>
                      <a:r>
                        <a:rPr lang="it-IT" sz="9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omessi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Importo </a:t>
                      </a:r>
                      <a:r>
                        <a:rPr lang="it-IT" sz="900" b="1" u="none" strike="noStrike" dirty="0" smtClean="0">
                          <a:effectLst/>
                        </a:rPr>
                        <a:t>Omesso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%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Importo </a:t>
                      </a:r>
                      <a:r>
                        <a:rPr lang="it-IT" sz="9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Omesso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8407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 smtClean="0">
                          <a:effectLst/>
                        </a:rPr>
                        <a:t>1-Tribunali </a:t>
                      </a:r>
                      <a:r>
                        <a:rPr lang="it-IT" sz="1000" u="none" strike="noStrike" dirty="0">
                          <a:effectLst/>
                        </a:rPr>
                        <a:t>o </a:t>
                      </a:r>
                      <a:r>
                        <a:rPr lang="it-IT" sz="1000" u="none" strike="noStrike" dirty="0" err="1">
                          <a:effectLst/>
                        </a:rPr>
                        <a:t>Kalsa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2.271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56%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1.060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71%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       480.958 € 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52%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   609.324 € 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57%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184078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 smtClean="0">
                          <a:effectLst/>
                        </a:rPr>
                        <a:t>2-Palazzo </a:t>
                      </a:r>
                      <a:r>
                        <a:rPr lang="it-IT" sz="900" u="none" strike="noStrike" dirty="0">
                          <a:effectLst/>
                        </a:rPr>
                        <a:t>Reale o </a:t>
                      </a:r>
                      <a:r>
                        <a:rPr lang="it-IT" sz="900" u="none" strike="noStrike" dirty="0" err="1">
                          <a:effectLst/>
                        </a:rPr>
                        <a:t>Albergaria</a:t>
                      </a:r>
                      <a:endParaRPr lang="it-IT" sz="9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2.873</a:t>
                      </a:r>
                      <a:endParaRPr lang="it-IT" sz="1000" b="0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69%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736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84%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       551.902 € 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67%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   406.237 € 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65%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184078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 smtClean="0">
                          <a:effectLst/>
                        </a:rPr>
                        <a:t>3-Monte </a:t>
                      </a:r>
                      <a:r>
                        <a:rPr lang="it-IT" sz="900" u="none" strike="noStrike" dirty="0">
                          <a:effectLst/>
                        </a:rPr>
                        <a:t>di Pietà o </a:t>
                      </a:r>
                      <a:r>
                        <a:rPr lang="it-IT" sz="900" u="none" strike="noStrike" dirty="0" err="1">
                          <a:effectLst/>
                        </a:rPr>
                        <a:t>Seralcadi</a:t>
                      </a:r>
                      <a:endParaRPr lang="it-IT" sz="9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2.307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67%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715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82%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       436.426 € 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66%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   550.468 € 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73%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184078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 smtClean="0">
                          <a:effectLst/>
                        </a:rPr>
                        <a:t>4-Castellammare </a:t>
                      </a:r>
                      <a:r>
                        <a:rPr lang="it-IT" sz="900" u="none" strike="noStrike" dirty="0">
                          <a:effectLst/>
                        </a:rPr>
                        <a:t>o Loggia</a:t>
                      </a:r>
                      <a:endParaRPr lang="it-IT" sz="9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1.587</a:t>
                      </a:r>
                      <a:endParaRPr lang="it-IT" sz="1000" b="0" i="0" u="none" strike="noStrike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55%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1.073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78%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       322.007 € 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51%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solidFill>
                            <a:srgbClr val="FF0000"/>
                          </a:solidFill>
                          <a:effectLst/>
                        </a:rPr>
                        <a:t>     549.830 € </a:t>
                      </a:r>
                      <a:endParaRPr lang="it-IT" sz="1000" b="0" i="0" u="none" strike="noStrike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64%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6157457" y="964178"/>
            <a:ext cx="25957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rgbClr val="FF0000"/>
                </a:solidFill>
              </a:rPr>
              <a:t>In media, nel Centro Storico, 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solo 1 impresa su 5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ha pagato la TARI 2016</a:t>
            </a:r>
            <a:endParaRPr lang="it-IT" sz="1600" dirty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195736" y="4510137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84%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696881" y="3102539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82%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318259" y="348726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72%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359863" y="227883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78%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6157457" y="2017221"/>
            <a:ext cx="29211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Poco meno di 1 su 3 i residenti </a:t>
            </a:r>
          </a:p>
          <a:p>
            <a:r>
              <a:rPr lang="it-IT" sz="1600" dirty="0" smtClean="0"/>
              <a:t>che hanno regolarmente pagato </a:t>
            </a:r>
          </a:p>
          <a:p>
            <a:r>
              <a:rPr lang="it-IT" sz="1600" dirty="0" smtClean="0"/>
              <a:t>la TARI 2016</a:t>
            </a:r>
            <a:endParaRPr lang="it-IT" sz="16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98880" y="138118"/>
            <a:ext cx="8937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/>
              <a:t>I QUATTRO MANDAMENTI DEL CENTRO STORICO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6157457" y="3068379"/>
            <a:ext cx="256769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Complessivamente,  nei 4 </a:t>
            </a:r>
          </a:p>
          <a:p>
            <a:r>
              <a:rPr lang="it-IT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mandamenti,  non sono stati</a:t>
            </a:r>
          </a:p>
          <a:p>
            <a:r>
              <a:rPr lang="it-IT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pagati </a:t>
            </a:r>
            <a:r>
              <a:rPr lang="it-IT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3,9 milioni di euro</a:t>
            </a:r>
            <a:r>
              <a:rPr lang="it-IT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</a:p>
          <a:p>
            <a:endParaRPr lang="it-IT" sz="1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it-IT" sz="1600" dirty="0" smtClean="0"/>
              <a:t>€ 1.791.293  da utenze</a:t>
            </a:r>
          </a:p>
          <a:p>
            <a:pPr defTabSz="1074738"/>
            <a:r>
              <a:rPr lang="it-IT" sz="1600" dirty="0"/>
              <a:t>	</a:t>
            </a:r>
            <a:r>
              <a:rPr lang="it-IT" sz="1600" dirty="0" smtClean="0"/>
              <a:t>domestiche</a:t>
            </a:r>
          </a:p>
          <a:p>
            <a:pPr defTabSz="1074738"/>
            <a:endParaRPr lang="it-IT" sz="1600" dirty="0" smtClean="0"/>
          </a:p>
          <a:p>
            <a:r>
              <a:rPr lang="it-IT" sz="1600" dirty="0" smtClean="0">
                <a:solidFill>
                  <a:srgbClr val="FF0000"/>
                </a:solidFill>
              </a:rPr>
              <a:t>€ 2.115.859  da utenze non </a:t>
            </a:r>
          </a:p>
          <a:p>
            <a:pPr defTabSz="1074738"/>
            <a:r>
              <a:rPr lang="it-IT" sz="1600" dirty="0">
                <a:solidFill>
                  <a:srgbClr val="FF0000"/>
                </a:solidFill>
              </a:rPr>
              <a:t>	</a:t>
            </a:r>
            <a:r>
              <a:rPr lang="it-IT" sz="1600" dirty="0" smtClean="0">
                <a:solidFill>
                  <a:srgbClr val="FF0000"/>
                </a:solidFill>
              </a:rPr>
              <a:t>domestiche</a:t>
            </a:r>
          </a:p>
          <a:p>
            <a:endParaRPr lang="it-IT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721502" y="3256428"/>
            <a:ext cx="2744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b="1" dirty="0" smtClean="0">
                <a:solidFill>
                  <a:srgbClr val="2E2ED6"/>
                </a:solidFill>
              </a:rPr>
              <a:t>1</a:t>
            </a:r>
            <a:r>
              <a:rPr lang="it-IT" sz="800" b="1" dirty="0" smtClean="0">
                <a:solidFill>
                  <a:srgbClr val="2E2ED6"/>
                </a:solidFill>
              </a:rPr>
              <a:t>-</a:t>
            </a:r>
            <a:endParaRPr lang="it-IT" sz="1400" b="1" dirty="0">
              <a:solidFill>
                <a:srgbClr val="2E2ED6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1253448" y="4279305"/>
            <a:ext cx="2744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b="1" dirty="0">
                <a:solidFill>
                  <a:srgbClr val="2E2ED6"/>
                </a:solidFill>
              </a:rPr>
              <a:t>2</a:t>
            </a:r>
            <a:r>
              <a:rPr lang="it-IT" sz="800" b="1" dirty="0" smtClean="0">
                <a:solidFill>
                  <a:srgbClr val="2E2ED6"/>
                </a:solidFill>
              </a:rPr>
              <a:t>-</a:t>
            </a:r>
            <a:endParaRPr lang="it-IT" sz="1400" b="1" dirty="0">
              <a:solidFill>
                <a:srgbClr val="2E2ED6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744777" y="2934816"/>
            <a:ext cx="2744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b="1" dirty="0" smtClean="0">
                <a:solidFill>
                  <a:srgbClr val="2E2ED6"/>
                </a:solidFill>
              </a:rPr>
              <a:t>3</a:t>
            </a:r>
            <a:r>
              <a:rPr lang="it-IT" sz="800" b="1" dirty="0" smtClean="0">
                <a:solidFill>
                  <a:srgbClr val="2E2ED6"/>
                </a:solidFill>
              </a:rPr>
              <a:t>-</a:t>
            </a:r>
            <a:endParaRPr lang="it-IT" sz="1400" b="1" dirty="0">
              <a:solidFill>
                <a:srgbClr val="2E2ED6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2589155" y="2067382"/>
            <a:ext cx="2744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b="1" dirty="0" smtClean="0">
                <a:solidFill>
                  <a:srgbClr val="2E2ED6"/>
                </a:solidFill>
              </a:rPr>
              <a:t>4</a:t>
            </a:r>
            <a:r>
              <a:rPr lang="it-IT" sz="800" b="1" dirty="0" smtClean="0">
                <a:solidFill>
                  <a:srgbClr val="2E2ED6"/>
                </a:solidFill>
              </a:rPr>
              <a:t>-</a:t>
            </a:r>
            <a:endParaRPr lang="it-IT" sz="1400" b="1" dirty="0">
              <a:solidFill>
                <a:srgbClr val="2E2ED6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609291" y="348726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56%</a:t>
            </a:r>
            <a:endParaRPr lang="it-IT" sz="1400" b="1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1507964" y="4510137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69%</a:t>
            </a:r>
            <a:endParaRPr lang="it-IT" sz="1400" b="1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1019211" y="309956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67%</a:t>
            </a:r>
            <a:endParaRPr lang="it-IT" sz="1400" b="1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2814001" y="2275806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55%</a:t>
            </a:r>
            <a:endParaRPr lang="it-IT" sz="1400" b="1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104631" y="548680"/>
            <a:ext cx="3423501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PERCENTUALI DI OMESSI PAGAMENTI</a:t>
            </a:r>
          </a:p>
          <a:p>
            <a:r>
              <a:rPr lang="it-IT" sz="1600" dirty="0" smtClean="0"/>
              <a:t>Utenze domestiche in colore </a:t>
            </a:r>
            <a:r>
              <a:rPr lang="it-IT" sz="1600" b="1" dirty="0" smtClean="0"/>
              <a:t>nero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Utenze non domestiche in colore </a:t>
            </a:r>
            <a:r>
              <a:rPr lang="it-IT" sz="1600" b="1" dirty="0" smtClean="0">
                <a:solidFill>
                  <a:srgbClr val="FF0000"/>
                </a:solidFill>
              </a:rPr>
              <a:t>rosso</a:t>
            </a:r>
            <a:endParaRPr lang="it-IT" sz="1600" b="1" dirty="0">
              <a:solidFill>
                <a:srgbClr val="FF0000"/>
              </a:solidFill>
            </a:endParaRPr>
          </a:p>
        </p:txBody>
      </p:sp>
      <p:sp>
        <p:nvSpPr>
          <p:cNvPr id="14" name="Segnaposto numero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363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00122\AppData\Local\Temp\x10sctmp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0865"/>
            <a:ext cx="5220072" cy="628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5572828" y="2347931"/>
            <a:ext cx="32898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rgbClr val="FF0000"/>
                </a:solidFill>
              </a:rPr>
              <a:t>In media, sull’asse di via Libertà,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solo il 40% delle imprese ha pagato la TARI 2016</a:t>
            </a:r>
            <a:endParaRPr lang="it-IT" sz="1600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651868" y="3275074"/>
            <a:ext cx="32107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3 su 4 i Residenti che hanno regolarmente pagato </a:t>
            </a:r>
          </a:p>
          <a:p>
            <a:r>
              <a:rPr lang="it-IT" sz="1600" dirty="0" smtClean="0"/>
              <a:t>la TARI 2016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98880" y="138118"/>
            <a:ext cx="8937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/>
              <a:t>LUNGO IL PERCORSO DI VIA LIBERTA’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5678530" y="4201065"/>
            <a:ext cx="263283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rgbClr val="00B0F0"/>
                </a:solidFill>
              </a:rPr>
              <a:t>Complessivamente, </a:t>
            </a:r>
          </a:p>
          <a:p>
            <a:r>
              <a:rPr lang="it-IT" sz="1600" dirty="0" smtClean="0">
                <a:solidFill>
                  <a:srgbClr val="00B0F0"/>
                </a:solidFill>
              </a:rPr>
              <a:t>nei 4 rioni che comprendono </a:t>
            </a:r>
          </a:p>
          <a:p>
            <a:r>
              <a:rPr lang="it-IT" sz="1600" dirty="0" smtClean="0">
                <a:solidFill>
                  <a:srgbClr val="00B0F0"/>
                </a:solidFill>
              </a:rPr>
              <a:t>via Libertà, non sono stati </a:t>
            </a:r>
          </a:p>
          <a:p>
            <a:r>
              <a:rPr lang="it-IT" sz="1600" dirty="0" smtClean="0">
                <a:solidFill>
                  <a:srgbClr val="00B0F0"/>
                </a:solidFill>
              </a:rPr>
              <a:t>pagati </a:t>
            </a:r>
            <a:r>
              <a:rPr lang="it-IT" sz="1600" b="1" dirty="0" smtClean="0">
                <a:solidFill>
                  <a:srgbClr val="00B0F0"/>
                </a:solidFill>
              </a:rPr>
              <a:t>4,2 milioni di euro:</a:t>
            </a:r>
          </a:p>
          <a:p>
            <a:r>
              <a:rPr lang="it-IT" sz="1600" dirty="0"/>
              <a:t>€ </a:t>
            </a:r>
            <a:r>
              <a:rPr lang="it-IT" sz="1600" dirty="0" smtClean="0"/>
              <a:t>1.218.942  </a:t>
            </a:r>
            <a:r>
              <a:rPr lang="it-IT" sz="1600" dirty="0"/>
              <a:t>da utenze</a:t>
            </a:r>
          </a:p>
          <a:p>
            <a:pPr defTabSz="1074738"/>
            <a:r>
              <a:rPr lang="it-IT" sz="1600" dirty="0"/>
              <a:t>	domestiche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€ 2.991.057  </a:t>
            </a:r>
            <a:r>
              <a:rPr lang="it-IT" sz="1600" dirty="0">
                <a:solidFill>
                  <a:srgbClr val="FF0000"/>
                </a:solidFill>
              </a:rPr>
              <a:t>da utenze non </a:t>
            </a:r>
          </a:p>
          <a:p>
            <a:pPr defTabSz="1074738"/>
            <a:r>
              <a:rPr lang="it-IT" sz="1600" dirty="0">
                <a:solidFill>
                  <a:srgbClr val="FF0000"/>
                </a:solidFill>
              </a:rPr>
              <a:t>	domestiche</a:t>
            </a:r>
          </a:p>
          <a:p>
            <a:endParaRPr lang="it-IT" sz="1600" b="1" dirty="0">
              <a:solidFill>
                <a:srgbClr val="00B0F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298236" y="1796815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>
                <a:solidFill>
                  <a:srgbClr val="FF0000"/>
                </a:solidFill>
              </a:rPr>
              <a:t>59</a:t>
            </a:r>
            <a:r>
              <a:rPr lang="it-IT" sz="1400" b="1" dirty="0" smtClean="0">
                <a:solidFill>
                  <a:srgbClr val="FF0000"/>
                </a:solidFill>
              </a:rPr>
              <a:t>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111181" y="318481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64%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253857" y="4047176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61%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175131" y="5710609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60%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028557"/>
              </p:ext>
            </p:extLst>
          </p:nvPr>
        </p:nvGraphicFramePr>
        <p:xfrm>
          <a:off x="2641600" y="548680"/>
          <a:ext cx="6333160" cy="14716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83508"/>
                <a:gridCol w="769974"/>
                <a:gridCol w="288032"/>
                <a:gridCol w="936104"/>
                <a:gridCol w="288032"/>
                <a:gridCol w="792088"/>
                <a:gridCol w="254569"/>
                <a:gridCol w="753543"/>
                <a:gridCol w="367310"/>
              </a:tblGrid>
              <a:tr h="288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000" b="1" u="none" strike="noStrike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TARI 2016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it-IT" sz="1000" b="1" u="none" strike="noStrike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OMESSI PAGAMENTI</a:t>
                      </a: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UTENZE DOMESTICHE</a:t>
                      </a:r>
                      <a:endParaRPr lang="it-IT" sz="8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UTENZE NON DOMESTICHE</a:t>
                      </a:r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dirty="0" smtClean="0">
                          <a:effectLst/>
                        </a:rPr>
                        <a:t>UTENZE DOMESTICHE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UTENZE NON DOMESTICHE</a:t>
                      </a:r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2998"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RIONE STORICO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Numero pagamenti </a:t>
                      </a:r>
                      <a:r>
                        <a:rPr lang="it-IT" sz="900" b="1" u="none" strike="noStrike" dirty="0" smtClean="0">
                          <a:effectLst/>
                        </a:rPr>
                        <a:t>omessi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%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Numero pagamenti </a:t>
                      </a:r>
                      <a:r>
                        <a:rPr lang="it-IT" sz="9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omessi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Importo </a:t>
                      </a:r>
                      <a:r>
                        <a:rPr lang="it-IT" sz="900" b="1" u="none" strike="noStrike" dirty="0" smtClean="0">
                          <a:effectLst/>
                        </a:rPr>
                        <a:t>Omesso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%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Importo </a:t>
                      </a:r>
                      <a:r>
                        <a:rPr lang="it-IT" sz="9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Omesso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8407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 smtClean="0">
                          <a:effectLst/>
                        </a:rPr>
                        <a:t>26-Croci - Ruggero Settimo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dirty="0">
                          <a:effectLst/>
                        </a:rPr>
                        <a:t>936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dirty="0" smtClean="0">
                          <a:effectLst/>
                        </a:rPr>
                        <a:t>31</a:t>
                      </a:r>
                      <a:r>
                        <a:rPr lang="it-IT" sz="1000" u="none" strike="noStrike" dirty="0" smtClean="0">
                          <a:effectLst/>
                        </a:rPr>
                        <a:t>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1.883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  <a:endParaRPr lang="it-IT" sz="10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       287.283 € 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28%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1.255.518 €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54%</a:t>
                      </a:r>
                      <a:endParaRPr lang="it-IT" sz="10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8407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 smtClean="0">
                          <a:effectLst/>
                        </a:rPr>
                        <a:t>39-Notarbartolo </a:t>
                      </a:r>
                      <a:r>
                        <a:rPr lang="it-IT" sz="1000" u="none" strike="noStrike" dirty="0">
                          <a:effectLst/>
                        </a:rPr>
                        <a:t>- Giardino Inglese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743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25%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  <a:endParaRPr lang="it-IT" sz="10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       233.164 € 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23%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561.796 €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63%</a:t>
                      </a:r>
                      <a:endParaRPr lang="it-IT" sz="10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8407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 smtClean="0">
                          <a:effectLst/>
                        </a:rPr>
                        <a:t>40-Villa </a:t>
                      </a:r>
                      <a:r>
                        <a:rPr lang="it-IT" sz="1000" u="none" strike="noStrike" dirty="0">
                          <a:effectLst/>
                        </a:rPr>
                        <a:t>Sperlinga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1.240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25%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64%</a:t>
                      </a:r>
                      <a:endParaRPr lang="it-IT" sz="10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       370.278 € 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23%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739.214 €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64%</a:t>
                      </a:r>
                      <a:endParaRPr lang="it-IT" sz="10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8407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 smtClean="0">
                          <a:effectLst/>
                        </a:rPr>
                        <a:t>41-Vittorio </a:t>
                      </a:r>
                      <a:r>
                        <a:rPr lang="it-IT" sz="1000" u="none" strike="noStrike" dirty="0">
                          <a:effectLst/>
                        </a:rPr>
                        <a:t>Veneto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1.057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21%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59%</a:t>
                      </a:r>
                      <a:endParaRPr lang="it-IT" sz="10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       328.217 € 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21%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434.529 €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57%</a:t>
                      </a:r>
                      <a:endParaRPr lang="it-IT" sz="10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3" name="CasellaDiTesto 12"/>
          <p:cNvSpPr txBox="1"/>
          <p:nvPr/>
        </p:nvSpPr>
        <p:spPr>
          <a:xfrm>
            <a:off x="0" y="5710609"/>
            <a:ext cx="3423501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PERCENTUALI DI OMESSI PAGAMENTI</a:t>
            </a:r>
          </a:p>
          <a:p>
            <a:r>
              <a:rPr lang="it-IT" sz="1600" dirty="0" smtClean="0"/>
              <a:t>Utenze domestiche in colore </a:t>
            </a:r>
            <a:r>
              <a:rPr lang="it-IT" sz="1600" b="1" dirty="0" smtClean="0"/>
              <a:t>nero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Utenze non domestiche in colore </a:t>
            </a:r>
            <a:r>
              <a:rPr lang="it-IT" sz="1600" b="1" dirty="0" smtClean="0">
                <a:solidFill>
                  <a:srgbClr val="FF0000"/>
                </a:solidFill>
              </a:rPr>
              <a:t>rosso</a:t>
            </a:r>
            <a:endParaRPr lang="it-IT" sz="1600" b="1" dirty="0">
              <a:solidFill>
                <a:srgbClr val="FF0000"/>
              </a:solidFill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31702" y="1547725"/>
            <a:ext cx="3545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b="1" dirty="0" smtClean="0">
                <a:solidFill>
                  <a:srgbClr val="2E2ED6"/>
                </a:solidFill>
              </a:rPr>
              <a:t>41</a:t>
            </a:r>
            <a:r>
              <a:rPr lang="it-IT" sz="800" b="1" dirty="0" smtClean="0">
                <a:solidFill>
                  <a:srgbClr val="2E2ED6"/>
                </a:solidFill>
              </a:rPr>
              <a:t>-</a:t>
            </a:r>
            <a:endParaRPr lang="it-IT" sz="1400" b="1" dirty="0">
              <a:solidFill>
                <a:srgbClr val="2E2ED6"/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602368" y="3164401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25</a:t>
            </a:r>
            <a:r>
              <a:rPr lang="it-IT" sz="1400" b="1" dirty="0" smtClean="0"/>
              <a:t>%</a:t>
            </a:r>
            <a:endParaRPr lang="it-IT" sz="1400" b="1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1368571" y="2918579"/>
            <a:ext cx="3545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b="1" dirty="0" smtClean="0">
                <a:solidFill>
                  <a:srgbClr val="2E2ED6"/>
                </a:solidFill>
              </a:rPr>
              <a:t>40</a:t>
            </a:r>
            <a:r>
              <a:rPr lang="it-IT" sz="800" b="1" dirty="0" smtClean="0">
                <a:solidFill>
                  <a:srgbClr val="2E2ED6"/>
                </a:solidFill>
              </a:rPr>
              <a:t>-</a:t>
            </a:r>
            <a:endParaRPr lang="it-IT" sz="1400" b="1" dirty="0">
              <a:solidFill>
                <a:srgbClr val="2E2ED6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758231" y="3875600"/>
            <a:ext cx="3545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b="1" dirty="0" smtClean="0">
                <a:solidFill>
                  <a:srgbClr val="2E2ED6"/>
                </a:solidFill>
              </a:rPr>
              <a:t>39</a:t>
            </a:r>
            <a:r>
              <a:rPr lang="it-IT" sz="800" b="1" dirty="0" smtClean="0">
                <a:solidFill>
                  <a:srgbClr val="2E2ED6"/>
                </a:solidFill>
              </a:rPr>
              <a:t>-</a:t>
            </a:r>
            <a:endParaRPr lang="it-IT" sz="1400" b="1" dirty="0">
              <a:solidFill>
                <a:srgbClr val="2E2ED6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2961793" y="5424603"/>
            <a:ext cx="3545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b="1" dirty="0" smtClean="0">
                <a:solidFill>
                  <a:srgbClr val="2E2ED6"/>
                </a:solidFill>
              </a:rPr>
              <a:t>26</a:t>
            </a:r>
            <a:r>
              <a:rPr lang="it-IT" sz="800" b="1" dirty="0" smtClean="0">
                <a:solidFill>
                  <a:srgbClr val="2E2ED6"/>
                </a:solidFill>
              </a:rPr>
              <a:t>-</a:t>
            </a:r>
            <a:endParaRPr lang="it-IT" sz="1400" b="1" dirty="0">
              <a:solidFill>
                <a:srgbClr val="2E2ED6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799381" y="1801641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21</a:t>
            </a:r>
            <a:r>
              <a:rPr lang="it-IT" sz="1400" b="1" dirty="0" smtClean="0"/>
              <a:t>%</a:t>
            </a:r>
            <a:endParaRPr lang="it-IT" sz="1400" b="1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1993138" y="4070621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25</a:t>
            </a:r>
            <a:r>
              <a:rPr lang="it-IT" sz="1400" b="1" dirty="0" smtClean="0"/>
              <a:t>%</a:t>
            </a:r>
            <a:endParaRPr lang="it-IT" sz="1400" b="1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3610923" y="5710609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31</a:t>
            </a:r>
            <a:r>
              <a:rPr lang="it-IT" sz="1400" b="1" dirty="0" smtClean="0"/>
              <a:t>%</a:t>
            </a:r>
            <a:endParaRPr lang="it-IT" sz="1400" b="1" dirty="0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363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00122\AppData\Local\Temp\x10sctmp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" y="416257"/>
            <a:ext cx="6949596" cy="444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6878925" y="1157843"/>
            <a:ext cx="22418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rgbClr val="FF0000"/>
                </a:solidFill>
              </a:rPr>
              <a:t>In media, 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solo il 36% delle imprese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ha pagato la TARI 2016</a:t>
            </a:r>
            <a:endParaRPr lang="it-IT" sz="1600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878925" y="2129653"/>
            <a:ext cx="22363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2 su 3 i Residenti </a:t>
            </a:r>
          </a:p>
          <a:p>
            <a:r>
              <a:rPr lang="it-IT" sz="1600" dirty="0" smtClean="0"/>
              <a:t>che hanno regolarmente</a:t>
            </a:r>
          </a:p>
          <a:p>
            <a:r>
              <a:rPr lang="it-IT" sz="1600" dirty="0" smtClean="0"/>
              <a:t>pagato la TARI 2016</a:t>
            </a:r>
            <a:endParaRPr lang="it-IT" sz="16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98880" y="138118"/>
            <a:ext cx="8937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/>
              <a:t>NELL’AREA CENTRO-NORD DELLA CITTA’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008125" y="3241784"/>
            <a:ext cx="2028370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rgbClr val="00B0F0"/>
                </a:solidFill>
              </a:rPr>
              <a:t>Complessivamente, nei 4 rioni, non sono stati pagati </a:t>
            </a:r>
            <a:r>
              <a:rPr lang="it-IT" sz="1600" b="1" dirty="0" smtClean="0">
                <a:solidFill>
                  <a:srgbClr val="00B0F0"/>
                </a:solidFill>
              </a:rPr>
              <a:t>6,7 milioni di euro:</a:t>
            </a:r>
          </a:p>
          <a:p>
            <a:r>
              <a:rPr lang="it-IT" sz="1600" dirty="0" smtClean="0"/>
              <a:t>€ 2.206.622 </a:t>
            </a:r>
          </a:p>
          <a:p>
            <a:r>
              <a:rPr lang="it-IT" sz="1600" dirty="0" smtClean="0"/>
              <a:t>da utenze domestiche</a:t>
            </a:r>
            <a:endParaRPr lang="it-IT" sz="1600" dirty="0"/>
          </a:p>
          <a:p>
            <a:endParaRPr lang="it-IT" sz="700" dirty="0" smtClean="0">
              <a:solidFill>
                <a:srgbClr val="FF0000"/>
              </a:solidFill>
            </a:endParaRPr>
          </a:p>
          <a:p>
            <a:r>
              <a:rPr lang="it-IT" sz="1600" dirty="0" smtClean="0">
                <a:solidFill>
                  <a:srgbClr val="FF0000"/>
                </a:solidFill>
              </a:rPr>
              <a:t>€ 4.468.992 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da </a:t>
            </a:r>
            <a:r>
              <a:rPr lang="it-IT" sz="1600" dirty="0">
                <a:solidFill>
                  <a:srgbClr val="FF0000"/>
                </a:solidFill>
              </a:rPr>
              <a:t>utenze non </a:t>
            </a:r>
          </a:p>
          <a:p>
            <a:pPr defTabSz="1074738"/>
            <a:r>
              <a:rPr lang="it-IT" sz="1600" dirty="0" smtClean="0">
                <a:solidFill>
                  <a:srgbClr val="FF0000"/>
                </a:solidFill>
              </a:rPr>
              <a:t>domestiche</a:t>
            </a:r>
            <a:endParaRPr lang="it-IT" sz="1600" dirty="0">
              <a:solidFill>
                <a:srgbClr val="FF0000"/>
              </a:solidFill>
            </a:endParaRPr>
          </a:p>
          <a:p>
            <a:endParaRPr lang="it-IT" sz="1600" b="1" dirty="0">
              <a:solidFill>
                <a:srgbClr val="00B0F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153375" y="1237245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61%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5715479" y="2934007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63%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788024" y="426288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63%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381103" y="451753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68%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98880" y="3434082"/>
            <a:ext cx="3423501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PERCENTUALI DI OMESSI PAGAMENTI</a:t>
            </a:r>
          </a:p>
          <a:p>
            <a:r>
              <a:rPr lang="it-IT" sz="1600" dirty="0" smtClean="0"/>
              <a:t>Utenze domestiche in colore </a:t>
            </a:r>
            <a:r>
              <a:rPr lang="it-IT" sz="1600" b="1" dirty="0" smtClean="0"/>
              <a:t>nero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Utenze non domestiche in colore </a:t>
            </a:r>
            <a:r>
              <a:rPr lang="it-IT" sz="1600" b="1" dirty="0" smtClean="0">
                <a:solidFill>
                  <a:srgbClr val="FF0000"/>
                </a:solidFill>
              </a:rPr>
              <a:t>rosso</a:t>
            </a:r>
            <a:endParaRPr lang="it-IT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Tabel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28284"/>
              </p:ext>
            </p:extLst>
          </p:nvPr>
        </p:nvGraphicFramePr>
        <p:xfrm>
          <a:off x="59587" y="4908063"/>
          <a:ext cx="6598241" cy="17709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3797"/>
                <a:gridCol w="717229"/>
                <a:gridCol w="327990"/>
                <a:gridCol w="746824"/>
                <a:gridCol w="448384"/>
                <a:gridCol w="816700"/>
                <a:gridCol w="376323"/>
                <a:gridCol w="760651"/>
                <a:gridCol w="400343"/>
              </a:tblGrid>
              <a:tr h="37824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000" b="1" u="none" strike="noStrike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TARI 2016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it-IT" sz="1000" b="1" u="none" strike="noStrike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OMESSI PAGAMENTI</a:t>
                      </a: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UTENZE DOMESTICHE</a:t>
                      </a:r>
                      <a:endParaRPr lang="it-IT" sz="8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UTENZE NON DOMESTICHE</a:t>
                      </a:r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dirty="0" smtClean="0">
                          <a:effectLst/>
                        </a:rPr>
                        <a:t>UTENZE DOMESTICHE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UTENZE NON DOMESTICHE</a:t>
                      </a:r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506617"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RIONE STORICO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Numero pagamenti </a:t>
                      </a:r>
                      <a:r>
                        <a:rPr lang="it-IT" sz="900" b="1" u="none" strike="noStrike" dirty="0" smtClean="0">
                          <a:effectLst/>
                        </a:rPr>
                        <a:t>omessi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%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Numero pagamenti </a:t>
                      </a:r>
                      <a:r>
                        <a:rPr lang="it-IT" sz="9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omessi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Importo </a:t>
                      </a:r>
                      <a:r>
                        <a:rPr lang="it-IT" sz="900" b="1" u="none" strike="noStrike" dirty="0" smtClean="0">
                          <a:effectLst/>
                        </a:rPr>
                        <a:t>Omesso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%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Importo </a:t>
                      </a:r>
                      <a:r>
                        <a:rPr lang="it-IT" sz="9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Omesso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151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 smtClean="0">
                          <a:effectLst/>
                        </a:rPr>
                        <a:t>25-Borgo </a:t>
                      </a:r>
                      <a:r>
                        <a:rPr lang="it-IT" sz="1000" u="none" strike="noStrike" dirty="0">
                          <a:effectLst/>
                        </a:rPr>
                        <a:t>Vecchio - Principe Scordia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3.122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49%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1.557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68%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       669.834 € 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44%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1.278.829 € 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68%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22151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 smtClean="0">
                          <a:effectLst/>
                        </a:rPr>
                        <a:t>27-S.Francesco </a:t>
                      </a:r>
                      <a:r>
                        <a:rPr lang="it-IT" sz="1000" u="none" strike="noStrike" dirty="0">
                          <a:effectLst/>
                        </a:rPr>
                        <a:t>di Paola - Terrasanta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2.164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33%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1.777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63%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       560.414 € 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29%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1.339.150 € 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71%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22151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 smtClean="0">
                          <a:effectLst/>
                        </a:rPr>
                        <a:t>42-Marchese </a:t>
                      </a:r>
                      <a:r>
                        <a:rPr lang="it-IT" sz="1000" u="none" strike="noStrike" dirty="0">
                          <a:effectLst/>
                        </a:rPr>
                        <a:t>di </a:t>
                      </a:r>
                      <a:r>
                        <a:rPr lang="it-IT" sz="1000" u="none" strike="noStrike" dirty="0" err="1">
                          <a:effectLst/>
                        </a:rPr>
                        <a:t>Villabianca</a:t>
                      </a:r>
                      <a:r>
                        <a:rPr lang="it-IT" sz="1000" u="none" strike="noStrike" dirty="0">
                          <a:effectLst/>
                        </a:rPr>
                        <a:t> - </a:t>
                      </a:r>
                      <a:r>
                        <a:rPr lang="it-IT" sz="1000" u="none" strike="noStrike" dirty="0" err="1">
                          <a:effectLst/>
                        </a:rPr>
                        <a:t>Sampolo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1.821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26%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1.383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63%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       485.997 € 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24%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   715.106 € 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55%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22151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 smtClean="0">
                          <a:effectLst/>
                        </a:rPr>
                        <a:t>44-San </a:t>
                      </a:r>
                      <a:r>
                        <a:rPr lang="it-IT" sz="1000" u="none" strike="noStrike" dirty="0">
                          <a:effectLst/>
                        </a:rPr>
                        <a:t>Lorenzo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1.881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27%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1.063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61%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       490.377 € 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26%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1.135.907 € 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50%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6" name="CasellaDiTesto 15"/>
          <p:cNvSpPr txBox="1"/>
          <p:nvPr/>
        </p:nvSpPr>
        <p:spPr>
          <a:xfrm>
            <a:off x="2969787" y="1561925"/>
            <a:ext cx="3545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 smtClean="0">
                <a:solidFill>
                  <a:srgbClr val="2E2ED6"/>
                </a:solidFill>
              </a:rPr>
              <a:t>44</a:t>
            </a:r>
            <a:r>
              <a:rPr lang="it-IT" sz="700" b="1" dirty="0" smtClean="0">
                <a:solidFill>
                  <a:srgbClr val="2E2ED6"/>
                </a:solidFill>
              </a:rPr>
              <a:t>-</a:t>
            </a:r>
            <a:endParaRPr lang="it-IT" sz="1200" b="1" dirty="0">
              <a:solidFill>
                <a:srgbClr val="2E2ED6"/>
              </a:solidFill>
            </a:endParaRPr>
          </a:p>
        </p:txBody>
      </p:sp>
      <p:sp>
        <p:nvSpPr>
          <p:cNvPr id="17" name="CasellaDiTesto 16"/>
          <p:cNvSpPr txBox="1"/>
          <p:nvPr/>
        </p:nvSpPr>
        <p:spPr>
          <a:xfrm rot="3814632">
            <a:off x="5360895" y="2947623"/>
            <a:ext cx="3545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b="1" dirty="0" smtClean="0">
                <a:solidFill>
                  <a:srgbClr val="2E2ED6"/>
                </a:solidFill>
              </a:rPr>
              <a:t>42</a:t>
            </a:r>
            <a:r>
              <a:rPr lang="it-IT" sz="800" b="1" dirty="0" smtClean="0">
                <a:solidFill>
                  <a:srgbClr val="2E2ED6"/>
                </a:solidFill>
              </a:rPr>
              <a:t>-</a:t>
            </a:r>
            <a:endParaRPr lang="it-IT" sz="1400" b="1" dirty="0">
              <a:solidFill>
                <a:srgbClr val="2E2ED6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 rot="3160170">
            <a:off x="5189533" y="3994508"/>
            <a:ext cx="3545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 smtClean="0">
                <a:solidFill>
                  <a:srgbClr val="2E2ED6"/>
                </a:solidFill>
              </a:rPr>
              <a:t>27</a:t>
            </a:r>
            <a:r>
              <a:rPr lang="it-IT" sz="700" b="1" dirty="0" smtClean="0">
                <a:solidFill>
                  <a:srgbClr val="2E2ED6"/>
                </a:solidFill>
              </a:rPr>
              <a:t>-</a:t>
            </a:r>
            <a:endParaRPr lang="it-IT" sz="1400" b="1" dirty="0">
              <a:solidFill>
                <a:srgbClr val="2E2ED6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 rot="3782581">
            <a:off x="5928071" y="3734163"/>
            <a:ext cx="3273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b="1" dirty="0" smtClean="0">
                <a:solidFill>
                  <a:srgbClr val="2E2ED6"/>
                </a:solidFill>
              </a:rPr>
              <a:t>25</a:t>
            </a:r>
            <a:r>
              <a:rPr lang="it-IT" sz="600" b="1" dirty="0" smtClean="0">
                <a:solidFill>
                  <a:srgbClr val="2E2ED6"/>
                </a:solidFill>
              </a:rPr>
              <a:t>-</a:t>
            </a:r>
            <a:endParaRPr lang="it-IT" sz="1400" b="1" dirty="0">
              <a:solidFill>
                <a:srgbClr val="2E2ED6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2745159" y="1225403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27%</a:t>
            </a:r>
            <a:endParaRPr lang="it-IT" sz="1400" b="1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5707791" y="2753193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26%</a:t>
            </a:r>
            <a:endParaRPr lang="it-IT" sz="1400" b="1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4768659" y="405529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33%</a:t>
            </a:r>
            <a:endParaRPr lang="it-IT" sz="1400" b="1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6003026" y="4517529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49%</a:t>
            </a:r>
            <a:endParaRPr lang="it-IT" sz="1400" b="1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367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0" y="440612"/>
            <a:ext cx="6623326" cy="428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6878925" y="1157843"/>
            <a:ext cx="22418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rgbClr val="FF0000"/>
                </a:solidFill>
              </a:rPr>
              <a:t>In media, 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solo il 30% delle imprese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ha pagato la TARI 2016</a:t>
            </a:r>
            <a:endParaRPr lang="it-IT" sz="1600" dirty="0">
              <a:solidFill>
                <a:srgbClr val="FF000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878925" y="2129653"/>
            <a:ext cx="22363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2 su 3 i Residenti </a:t>
            </a:r>
          </a:p>
          <a:p>
            <a:r>
              <a:rPr lang="it-IT" sz="1600" dirty="0" smtClean="0"/>
              <a:t>che hanno regolarmente</a:t>
            </a:r>
          </a:p>
          <a:p>
            <a:r>
              <a:rPr lang="it-IT" sz="1600" dirty="0" smtClean="0"/>
              <a:t>pagato la TARI 2016</a:t>
            </a:r>
            <a:endParaRPr lang="it-IT" sz="16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98880" y="138118"/>
            <a:ext cx="8937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/>
              <a:t>NELL’AREA DI MONDELLO E SFERRACAVALLO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7008125" y="3241784"/>
            <a:ext cx="2028370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rgbClr val="00B0F0"/>
                </a:solidFill>
              </a:rPr>
              <a:t>Complessivamente, nei 2 rioni, non sono stati pagati </a:t>
            </a:r>
            <a:r>
              <a:rPr lang="it-IT" sz="1600" b="1" dirty="0" smtClean="0">
                <a:solidFill>
                  <a:srgbClr val="00B0F0"/>
                </a:solidFill>
              </a:rPr>
              <a:t>2 milioni di euro:</a:t>
            </a:r>
          </a:p>
          <a:p>
            <a:r>
              <a:rPr lang="it-IT" sz="1600" dirty="0" smtClean="0"/>
              <a:t>€ 1.189.158</a:t>
            </a:r>
          </a:p>
          <a:p>
            <a:r>
              <a:rPr lang="it-IT" sz="1600" dirty="0" smtClean="0"/>
              <a:t>da utenze domestiche</a:t>
            </a:r>
            <a:endParaRPr lang="it-IT" sz="1600" dirty="0"/>
          </a:p>
          <a:p>
            <a:endParaRPr lang="it-IT" sz="700" dirty="0" smtClean="0">
              <a:solidFill>
                <a:srgbClr val="FF0000"/>
              </a:solidFill>
            </a:endParaRPr>
          </a:p>
          <a:p>
            <a:r>
              <a:rPr lang="it-IT" sz="1600" dirty="0" smtClean="0">
                <a:solidFill>
                  <a:srgbClr val="FF0000"/>
                </a:solidFill>
              </a:rPr>
              <a:t>€ 843.729 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da </a:t>
            </a:r>
            <a:r>
              <a:rPr lang="it-IT" sz="1600" dirty="0">
                <a:solidFill>
                  <a:srgbClr val="FF0000"/>
                </a:solidFill>
              </a:rPr>
              <a:t>utenze non </a:t>
            </a:r>
          </a:p>
          <a:p>
            <a:pPr defTabSz="1074738"/>
            <a:r>
              <a:rPr lang="it-IT" sz="1600" dirty="0" smtClean="0">
                <a:solidFill>
                  <a:srgbClr val="FF0000"/>
                </a:solidFill>
              </a:rPr>
              <a:t>domestiche</a:t>
            </a:r>
            <a:endParaRPr lang="it-IT" sz="1600" dirty="0">
              <a:solidFill>
                <a:srgbClr val="FF0000"/>
              </a:solidFill>
            </a:endParaRPr>
          </a:p>
          <a:p>
            <a:endParaRPr lang="it-IT" sz="1600" b="1" dirty="0">
              <a:solidFill>
                <a:srgbClr val="00B0F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561591" y="2657666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66%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077583" y="1881387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73%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98880" y="3880460"/>
            <a:ext cx="3423501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PERCENTUALI DI OMESSI PAGAMENTI</a:t>
            </a:r>
          </a:p>
          <a:p>
            <a:r>
              <a:rPr lang="it-IT" sz="1600" dirty="0" smtClean="0"/>
              <a:t>Utenze domestiche in colore </a:t>
            </a:r>
            <a:r>
              <a:rPr lang="it-IT" sz="1600" b="1" dirty="0" smtClean="0"/>
              <a:t>nero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Utenze non domestiche in colore </a:t>
            </a:r>
            <a:r>
              <a:rPr lang="it-IT" sz="1600" b="1" dirty="0" smtClean="0">
                <a:solidFill>
                  <a:srgbClr val="FF0000"/>
                </a:solidFill>
              </a:rPr>
              <a:t>rosso</a:t>
            </a:r>
            <a:endParaRPr lang="it-IT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643669"/>
              </p:ext>
            </p:extLst>
          </p:nvPr>
        </p:nvGraphicFramePr>
        <p:xfrm>
          <a:off x="72895" y="5148183"/>
          <a:ext cx="6598241" cy="13278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3797"/>
                <a:gridCol w="717229"/>
                <a:gridCol w="327990"/>
                <a:gridCol w="746824"/>
                <a:gridCol w="448384"/>
                <a:gridCol w="816700"/>
                <a:gridCol w="376323"/>
                <a:gridCol w="760651"/>
                <a:gridCol w="400343"/>
              </a:tblGrid>
              <a:tr h="37824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000" b="1" u="none" strike="noStrike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TARI 2016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it-IT" sz="1000" b="1" u="none" strike="noStrike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OMESSI PAGAMENTI</a:t>
                      </a: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UTENZE DOMESTICHE</a:t>
                      </a:r>
                      <a:endParaRPr lang="it-IT" sz="8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UTENZE NON DOMESTICHE</a:t>
                      </a:r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dirty="0" smtClean="0">
                          <a:effectLst/>
                        </a:rPr>
                        <a:t>UTENZE DOMESTICHE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UTENZE NON DOMESTICHE</a:t>
                      </a:r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506617"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RIONE STORICO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Numero pagamenti </a:t>
                      </a:r>
                      <a:r>
                        <a:rPr lang="it-IT" sz="900" b="1" u="none" strike="noStrike" dirty="0" smtClean="0">
                          <a:effectLst/>
                        </a:rPr>
                        <a:t>omessi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%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Numero pagamenti </a:t>
                      </a:r>
                      <a:r>
                        <a:rPr lang="it-IT" sz="9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omessi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Importo </a:t>
                      </a:r>
                      <a:r>
                        <a:rPr lang="it-IT" sz="900" b="1" u="none" strike="noStrike" dirty="0" smtClean="0">
                          <a:effectLst/>
                        </a:rPr>
                        <a:t>Omesso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%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Importo </a:t>
                      </a:r>
                      <a:r>
                        <a:rPr lang="it-IT" sz="9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Omesso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151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 smtClean="0">
                          <a:effectLst/>
                        </a:rPr>
                        <a:t>49- Sferracavallo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1.028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37%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208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73%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       </a:t>
                      </a:r>
                      <a:r>
                        <a:rPr lang="it-IT" sz="1000" u="none" strike="noStrike" dirty="0" smtClean="0">
                          <a:effectLst/>
                        </a:rPr>
                        <a:t>227.461€ 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35%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</a:t>
                      </a:r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105.443€ 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73%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  <a:tr h="22151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 smtClean="0">
                          <a:effectLst/>
                        </a:rPr>
                        <a:t>50- Partanna Mondello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3.591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33%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725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66%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       </a:t>
                      </a:r>
                      <a:r>
                        <a:rPr lang="it-IT" sz="1000" u="none" strike="noStrike" dirty="0" smtClean="0">
                          <a:effectLst/>
                        </a:rPr>
                        <a:t>961.697€ 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32%</a:t>
                      </a:r>
                      <a:endParaRPr lang="it-IT" sz="1000" b="0" i="0" u="none" strike="noStrike" dirty="0"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</a:t>
                      </a:r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738.286€ 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65%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Dialog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9" name="CasellaDiTesto 18"/>
          <p:cNvSpPr txBox="1"/>
          <p:nvPr/>
        </p:nvSpPr>
        <p:spPr>
          <a:xfrm>
            <a:off x="3153375" y="264582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33%</a:t>
            </a:r>
            <a:endParaRPr lang="it-IT" sz="1400" b="1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699506" y="1881386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37%</a:t>
            </a:r>
            <a:endParaRPr lang="it-IT" sz="1400" b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87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0" y="414142"/>
            <a:ext cx="6853075" cy="465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6878925" y="1157843"/>
            <a:ext cx="20717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rgbClr val="FF0000"/>
                </a:solidFill>
              </a:rPr>
              <a:t>In media, 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solo il 1 impresa su 3 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ha pagato la TARI 2016</a:t>
            </a:r>
            <a:endParaRPr lang="it-IT" sz="1600" dirty="0">
              <a:solidFill>
                <a:srgbClr val="FF000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878925" y="2129653"/>
            <a:ext cx="2211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Solo il 55% dei residenti </a:t>
            </a:r>
          </a:p>
          <a:p>
            <a:r>
              <a:rPr lang="it-IT" sz="1600" dirty="0"/>
              <a:t>h</a:t>
            </a:r>
            <a:r>
              <a:rPr lang="it-IT" sz="1600" dirty="0" smtClean="0"/>
              <a:t>a regolarmente</a:t>
            </a:r>
          </a:p>
          <a:p>
            <a:r>
              <a:rPr lang="it-IT" sz="1600" dirty="0" smtClean="0"/>
              <a:t>pagato la TARI 2016</a:t>
            </a:r>
            <a:endParaRPr lang="it-IT" sz="16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98880" y="138118"/>
            <a:ext cx="8937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/>
              <a:t>NELL’AREA DELLA COSTA SUD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7008125" y="3241784"/>
            <a:ext cx="2028370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rgbClr val="00B0F0"/>
                </a:solidFill>
              </a:rPr>
              <a:t>Complessivamente, nei 3 rioni, non sono stati pagati </a:t>
            </a:r>
            <a:r>
              <a:rPr lang="it-IT" sz="1600" b="1" dirty="0" smtClean="0">
                <a:solidFill>
                  <a:srgbClr val="00B0F0"/>
                </a:solidFill>
              </a:rPr>
              <a:t>3,6 milioni di euro:</a:t>
            </a:r>
          </a:p>
          <a:p>
            <a:r>
              <a:rPr lang="it-IT" sz="1600" dirty="0" smtClean="0"/>
              <a:t>€ 2.509.469</a:t>
            </a:r>
          </a:p>
          <a:p>
            <a:r>
              <a:rPr lang="it-IT" sz="1600" dirty="0" smtClean="0"/>
              <a:t>da utenze domestiche</a:t>
            </a:r>
            <a:endParaRPr lang="it-IT" sz="1600" dirty="0"/>
          </a:p>
          <a:p>
            <a:endParaRPr lang="it-IT" sz="700" dirty="0" smtClean="0">
              <a:solidFill>
                <a:srgbClr val="FF0000"/>
              </a:solidFill>
            </a:endParaRPr>
          </a:p>
          <a:p>
            <a:r>
              <a:rPr lang="it-IT" sz="1600" dirty="0" smtClean="0">
                <a:solidFill>
                  <a:srgbClr val="FF0000"/>
                </a:solidFill>
              </a:rPr>
              <a:t>€ 1.098.652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da </a:t>
            </a:r>
            <a:r>
              <a:rPr lang="it-IT" sz="1600" dirty="0">
                <a:solidFill>
                  <a:srgbClr val="FF0000"/>
                </a:solidFill>
              </a:rPr>
              <a:t>utenze non </a:t>
            </a:r>
          </a:p>
          <a:p>
            <a:pPr defTabSz="1074738"/>
            <a:r>
              <a:rPr lang="it-IT" sz="1600" dirty="0" smtClean="0">
                <a:solidFill>
                  <a:srgbClr val="FF0000"/>
                </a:solidFill>
              </a:rPr>
              <a:t>domestiche</a:t>
            </a:r>
            <a:endParaRPr lang="it-IT" sz="1600" dirty="0">
              <a:solidFill>
                <a:srgbClr val="FF0000"/>
              </a:solidFill>
            </a:endParaRPr>
          </a:p>
          <a:p>
            <a:endParaRPr lang="it-IT" sz="1600" b="1" dirty="0">
              <a:solidFill>
                <a:srgbClr val="00B0F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311831" y="2939006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63%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444888" y="1881387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69%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8886" y="4172807"/>
            <a:ext cx="3423501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PERCENTUALI DI OMESSI PAGAMENTI</a:t>
            </a:r>
          </a:p>
          <a:p>
            <a:r>
              <a:rPr lang="it-IT" sz="1600" dirty="0" smtClean="0"/>
              <a:t>Utenze domestiche in colore </a:t>
            </a:r>
            <a:r>
              <a:rPr lang="it-IT" sz="1600" b="1" dirty="0" smtClean="0"/>
              <a:t>nero</a:t>
            </a:r>
          </a:p>
          <a:p>
            <a:r>
              <a:rPr lang="it-IT" sz="1600" dirty="0" smtClean="0">
                <a:solidFill>
                  <a:srgbClr val="FF0000"/>
                </a:solidFill>
              </a:rPr>
              <a:t>Utenze non domestiche in colore </a:t>
            </a:r>
            <a:r>
              <a:rPr lang="it-IT" sz="1600" b="1" dirty="0" smtClean="0">
                <a:solidFill>
                  <a:srgbClr val="FF0000"/>
                </a:solidFill>
              </a:rPr>
              <a:t>rosso</a:t>
            </a:r>
            <a:endParaRPr lang="it-IT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832793"/>
              </p:ext>
            </p:extLst>
          </p:nvPr>
        </p:nvGraphicFramePr>
        <p:xfrm>
          <a:off x="109415" y="4999697"/>
          <a:ext cx="6561722" cy="17438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7278"/>
                <a:gridCol w="717229"/>
                <a:gridCol w="327990"/>
                <a:gridCol w="746824"/>
                <a:gridCol w="448384"/>
                <a:gridCol w="816700"/>
                <a:gridCol w="376323"/>
                <a:gridCol w="760651"/>
                <a:gridCol w="400343"/>
              </a:tblGrid>
              <a:tr h="33410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000" b="1" u="none" strike="noStrike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TARI 2016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it-IT" sz="1000" b="1" u="none" strike="noStrike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OMESSI PAGAMENTI</a:t>
                      </a: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UTENZE DOMESTICHE</a:t>
                      </a:r>
                      <a:endParaRPr lang="it-IT" sz="8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UTENZE NON DOMESTICHE</a:t>
                      </a:r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dirty="0" smtClean="0">
                          <a:effectLst/>
                        </a:rPr>
                        <a:t>UTENZE DOMESTICHE</a:t>
                      </a:r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UTENZE NON DOMESTICHE</a:t>
                      </a:r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98584"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RIONE STORICO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Numero pagamenti </a:t>
                      </a:r>
                      <a:r>
                        <a:rPr lang="it-IT" sz="900" b="1" u="none" strike="noStrike" dirty="0" smtClean="0">
                          <a:effectLst/>
                        </a:rPr>
                        <a:t>omessi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%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Numero pagamenti </a:t>
                      </a:r>
                      <a:r>
                        <a:rPr lang="it-IT" sz="9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omessi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Importo </a:t>
                      </a:r>
                      <a:r>
                        <a:rPr lang="it-IT" sz="900" b="1" u="none" strike="noStrike" dirty="0" smtClean="0">
                          <a:effectLst/>
                        </a:rPr>
                        <a:t>Omesso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</a:rPr>
                        <a:t>%</a:t>
                      </a:r>
                      <a:endParaRPr lang="it-IT" sz="9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Importo </a:t>
                      </a:r>
                      <a:r>
                        <a:rPr lang="it-IT" sz="9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Omesso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it-IT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2607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6-Settecannoli</a:t>
                      </a:r>
                      <a:endParaRPr lang="it-IT" sz="10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3.150</a:t>
                      </a:r>
                      <a:endParaRPr lang="it-IT" sz="10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40%</a:t>
                      </a:r>
                      <a:endParaRPr lang="it-IT" sz="10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771.668 €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326.319 €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52%</a:t>
                      </a:r>
                    </a:p>
                  </a:txBody>
                  <a:tcPr marL="9525" marR="9525" marT="9525" marB="0" anchor="b"/>
                </a:tc>
              </a:tr>
              <a:tr h="108731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7-Roccella – Acqua dei corsari</a:t>
                      </a:r>
                      <a:endParaRPr lang="it-IT" sz="10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4.964</a:t>
                      </a:r>
                      <a:endParaRPr lang="it-IT" sz="10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  <a:endParaRPr lang="it-IT" sz="10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1.279.336 €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688.755 €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57%</a:t>
                      </a:r>
                    </a:p>
                  </a:txBody>
                  <a:tcPr marL="9525" marR="9525" marT="9525" marB="0" anchor="b"/>
                </a:tc>
              </a:tr>
              <a:tr h="18517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8-Brancaccio – Conte Federico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1.941</a:t>
                      </a:r>
                      <a:endParaRPr lang="it-IT" sz="10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51%</a:t>
                      </a:r>
                      <a:endParaRPr lang="it-IT" sz="10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458.465 €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  </a:t>
                      </a:r>
                      <a:r>
                        <a:rPr lang="it-IT" sz="10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83.578 </a:t>
                      </a:r>
                      <a: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3" name="CasellaDiTesto 12"/>
          <p:cNvSpPr txBox="1"/>
          <p:nvPr/>
        </p:nvSpPr>
        <p:spPr>
          <a:xfrm>
            <a:off x="3903615" y="292716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44%</a:t>
            </a:r>
            <a:endParaRPr lang="it-IT" sz="1400" b="1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1066811" y="1881386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40%</a:t>
            </a:r>
            <a:endParaRPr lang="it-IT" sz="1400" b="1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1394388" y="2806761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69%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1016311" y="280676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51%</a:t>
            </a:r>
            <a:endParaRPr lang="it-IT" sz="1400" b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177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644968"/>
              </p:ext>
            </p:extLst>
          </p:nvPr>
        </p:nvGraphicFramePr>
        <p:xfrm>
          <a:off x="601785" y="603386"/>
          <a:ext cx="8170984" cy="7891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4225"/>
                <a:gridCol w="7056759"/>
              </a:tblGrid>
              <a:tr h="245415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ND-22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RISTORANTI</a:t>
                      </a:r>
                      <a:r>
                        <a:rPr lang="it-IT" sz="11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it-IT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TRATTORIE, OSTERIE, PIZZERIE, MENSE, PUB, </a:t>
                      </a:r>
                      <a:r>
                        <a:rPr lang="it-IT" sz="11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BIRRERIE</a:t>
                      </a:r>
                    </a:p>
                  </a:txBody>
                  <a:tcPr marL="9525" marR="9525" marT="9525" marB="0" anchor="b"/>
                </a:tc>
              </a:tr>
              <a:tr h="2718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ND-24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BAR, CAFFÈ, PASTICCERIA</a:t>
                      </a:r>
                    </a:p>
                  </a:txBody>
                  <a:tcPr marL="9525" marR="9525" marT="9525" marB="0" anchor="b"/>
                </a:tc>
              </a:tr>
              <a:tr h="271848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ND-25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SUPERMERCATO</a:t>
                      </a:r>
                      <a:r>
                        <a:rPr lang="it-IT" sz="11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PANE E PASTA, MACELLERIA, SALUMI E FORMAGGI, GENERI ALIMENTARI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543169" y="135924"/>
            <a:ext cx="8229600" cy="478957"/>
          </a:xfrm>
        </p:spPr>
        <p:txBody>
          <a:bodyPr>
            <a:normAutofit fontScale="90000"/>
          </a:bodyPr>
          <a:lstStyle/>
          <a:p>
            <a:r>
              <a:rPr lang="it-IT" sz="2800" spc="300" dirty="0" smtClean="0">
                <a:solidFill>
                  <a:srgbClr val="0070C0"/>
                </a:solidFill>
              </a:rPr>
              <a:t>Alcune categorie tariffarie </a:t>
            </a:r>
            <a:endParaRPr lang="it-IT" sz="2800" spc="300" dirty="0">
              <a:solidFill>
                <a:srgbClr val="0070C0"/>
              </a:solidFill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543169" y="1421027"/>
            <a:ext cx="8229600" cy="460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400" spc="300" dirty="0" smtClean="0">
                <a:solidFill>
                  <a:srgbClr val="0070C0"/>
                </a:solidFill>
              </a:rPr>
              <a:t>in zone rappresentative</a:t>
            </a:r>
            <a:endParaRPr lang="it-IT" sz="2400" spc="300" dirty="0">
              <a:solidFill>
                <a:srgbClr val="0070C0"/>
              </a:solidFill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35" y="1945555"/>
            <a:ext cx="4446248" cy="463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6"/>
          <p:cNvSpPr/>
          <p:nvPr/>
        </p:nvSpPr>
        <p:spPr>
          <a:xfrm>
            <a:off x="5051583" y="1945555"/>
            <a:ext cx="3956493" cy="4486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UPL	</a:t>
            </a:r>
            <a:r>
              <a:rPr lang="it-IT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it-IT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it-IT" sz="1600" b="1" dirty="0" smtClean="0">
                <a:solidFill>
                  <a:schemeClr val="accent1">
                    <a:lumMod val="75000"/>
                  </a:schemeClr>
                </a:solidFill>
              </a:rPr>
              <a:t>1	Tribunali </a:t>
            </a: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o </a:t>
            </a:r>
            <a:r>
              <a:rPr lang="it-IT" sz="1600" b="1" dirty="0" err="1" smtClean="0">
                <a:solidFill>
                  <a:schemeClr val="accent1">
                    <a:lumMod val="75000"/>
                  </a:schemeClr>
                </a:solidFill>
              </a:rPr>
              <a:t>Kalsa</a:t>
            </a:r>
            <a:endParaRPr lang="it-IT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it-IT" sz="16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	Palazzo Reale o </a:t>
            </a:r>
            <a:r>
              <a:rPr lang="it-IT" sz="1600" b="1" dirty="0" err="1">
                <a:solidFill>
                  <a:schemeClr val="accent1">
                    <a:lumMod val="75000"/>
                  </a:schemeClr>
                </a:solidFill>
              </a:rPr>
              <a:t>Albergaria</a:t>
            </a:r>
            <a:endParaRPr lang="it-IT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3	Monte di Pietà o </a:t>
            </a:r>
            <a:r>
              <a:rPr lang="it-IT" sz="1600" b="1" dirty="0" err="1">
                <a:solidFill>
                  <a:schemeClr val="accent1">
                    <a:lumMod val="75000"/>
                  </a:schemeClr>
                </a:solidFill>
              </a:rPr>
              <a:t>Seralcadi</a:t>
            </a:r>
            <a:endParaRPr lang="it-IT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4	Castellammare o Loggia</a:t>
            </a:r>
          </a:p>
          <a:p>
            <a:pPr>
              <a:lnSpc>
                <a:spcPct val="150000"/>
              </a:lnSpc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25	Borgo Vecchio - Principe Scordia</a:t>
            </a:r>
          </a:p>
          <a:p>
            <a:pPr>
              <a:lnSpc>
                <a:spcPct val="150000"/>
              </a:lnSpc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26	Croci - Ruggero Settimo</a:t>
            </a:r>
          </a:p>
          <a:p>
            <a:pPr>
              <a:lnSpc>
                <a:spcPct val="150000"/>
              </a:lnSpc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27	</a:t>
            </a:r>
            <a:r>
              <a:rPr lang="it-IT" sz="1600" b="1" dirty="0" err="1">
                <a:solidFill>
                  <a:schemeClr val="accent1">
                    <a:lumMod val="75000"/>
                  </a:schemeClr>
                </a:solidFill>
              </a:rPr>
              <a:t>S.Francesco</a:t>
            </a: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 di Paola - Terrasanta</a:t>
            </a:r>
          </a:p>
          <a:p>
            <a:pPr>
              <a:lnSpc>
                <a:spcPct val="150000"/>
              </a:lnSpc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40	Villa Sperlinga</a:t>
            </a:r>
          </a:p>
          <a:p>
            <a:pPr>
              <a:lnSpc>
                <a:spcPct val="150000"/>
              </a:lnSpc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43	</a:t>
            </a:r>
            <a:r>
              <a:rPr lang="it-IT" sz="1600" b="1" dirty="0" err="1">
                <a:solidFill>
                  <a:schemeClr val="accent1">
                    <a:lumMod val="75000"/>
                  </a:schemeClr>
                </a:solidFill>
              </a:rPr>
              <a:t>Resuttana</a:t>
            </a:r>
            <a:endParaRPr lang="it-IT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44	San Lorenzo</a:t>
            </a:r>
          </a:p>
          <a:p>
            <a:pPr>
              <a:lnSpc>
                <a:spcPct val="150000"/>
              </a:lnSpc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50	Partanna Mondello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846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4652428"/>
              </p:ext>
            </p:extLst>
          </p:nvPr>
        </p:nvGraphicFramePr>
        <p:xfrm>
          <a:off x="687753" y="552939"/>
          <a:ext cx="7768493" cy="192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9340"/>
                <a:gridCol w="6709153"/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ND-22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RISTORANTI</a:t>
                      </a:r>
                      <a:r>
                        <a:rPr lang="it-IT" sz="12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it-IT" sz="12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TRATTORIE, OSTERIE, PIZZERIE, MENSE, PUB, </a:t>
                      </a:r>
                      <a:r>
                        <a:rPr lang="it-IT" sz="12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BIRRERIE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802940"/>
              </p:ext>
            </p:extLst>
          </p:nvPr>
        </p:nvGraphicFramePr>
        <p:xfrm>
          <a:off x="269630" y="927232"/>
          <a:ext cx="8229599" cy="5117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487"/>
                <a:gridCol w="2054361"/>
                <a:gridCol w="668579"/>
                <a:gridCol w="680735"/>
                <a:gridCol w="807577"/>
                <a:gridCol w="1023816"/>
                <a:gridCol w="1078523"/>
                <a:gridCol w="1332521"/>
              </a:tblGrid>
              <a:tr h="483693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</a:rPr>
                        <a:t>UPL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Numero utenze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Numero omessi pagamenti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Importo dovuto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Importo non pagato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Percentuale omessi pagamenti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Percentuale importi non pagati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</a:tr>
              <a:tr h="214229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1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</a:rPr>
                        <a:t>Tribunali o </a:t>
                      </a:r>
                      <a:r>
                        <a:rPr lang="it-IT" sz="1200" u="none" strike="noStrike" dirty="0" err="1">
                          <a:effectLst/>
                        </a:rPr>
                        <a:t>Kalsa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45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40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                  113.856 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                     86.244 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89%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76%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</a:tr>
              <a:tr h="214229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2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</a:rPr>
                        <a:t>Palazzo Reale o </a:t>
                      </a:r>
                      <a:r>
                        <a:rPr lang="it-IT" sz="1200" u="none" strike="noStrike" dirty="0" err="1">
                          <a:effectLst/>
                        </a:rPr>
                        <a:t>Albergaria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28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25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                    63.518 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                     51.759 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89%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81%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</a:tr>
              <a:tr h="214229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3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</a:rPr>
                        <a:t>Monte di Pietà o </a:t>
                      </a:r>
                      <a:r>
                        <a:rPr lang="it-IT" sz="1200" u="none" strike="noStrike" dirty="0" err="1">
                          <a:effectLst/>
                        </a:rPr>
                        <a:t>Seralcadi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33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27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                    57.785 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                     52.165 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82%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90%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</a:tr>
              <a:tr h="214229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4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Castellammare o Loggia</a:t>
                      </a:r>
                      <a:endParaRPr lang="it-IT" sz="1200" b="0" i="0" u="none" strike="noStrike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60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54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                  116.283 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                   108.125 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90%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93%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</a:tr>
              <a:tr h="214229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25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Borgo Vecchio - Principe Scordia</a:t>
                      </a:r>
                      <a:endParaRPr lang="it-IT" sz="1200" b="0" i="0" u="none" strike="noStrike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57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54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                  135.107 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                   130.959 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95%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97%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</a:tr>
              <a:tr h="214229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26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Croci - Ruggero Settimo</a:t>
                      </a:r>
                      <a:endParaRPr lang="it-IT" sz="1200" b="0" i="0" u="none" strike="noStrike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68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58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                  179.264 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                   147.123 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85%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82%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</a:tr>
              <a:tr h="214229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27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S.Francesco di Paola - Terrasanta</a:t>
                      </a:r>
                      <a:endParaRPr lang="it-IT" sz="1200" b="0" i="0" u="none" strike="noStrike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48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45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                    88.149 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                     83.456 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94%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95%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</a:tr>
              <a:tr h="214229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40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Villa Sperlinga</a:t>
                      </a:r>
                      <a:endParaRPr lang="it-IT" sz="1200" b="0" i="0" u="none" strike="noStrike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46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45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                  102.477 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                     95.929 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98%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94%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</a:tr>
              <a:tr h="214229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43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Resuttana</a:t>
                      </a:r>
                      <a:endParaRPr lang="it-IT" sz="1200" b="0" i="0" u="none" strike="noStrike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57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55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                  155.767 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                   154.212 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96%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99%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</a:tr>
              <a:tr h="214229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44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San Lorenzo</a:t>
                      </a:r>
                      <a:endParaRPr lang="it-IT" sz="1200" b="0" i="0" u="none" strike="noStrike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35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32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                  139.853 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                   116.498 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91%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83%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</a:tr>
              <a:tr h="214229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50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Partanna Mondello</a:t>
                      </a:r>
                      <a:endParaRPr lang="it-IT" sz="1200" b="0" i="0" u="none" strike="noStrike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50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45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                  235.346 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</a:rPr>
                        <a:t>                   227.897 </a:t>
                      </a:r>
                      <a:endParaRPr lang="it-IT" sz="1200" b="0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90%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</a:rPr>
                        <a:t>97%</a:t>
                      </a:r>
                      <a:endParaRPr lang="it-IT" sz="1200" b="0" i="0" u="none" strike="noStrike" dirty="0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</a:tr>
              <a:tr h="241847">
                <a:tc>
                  <a:txBody>
                    <a:bodyPr/>
                    <a:lstStyle/>
                    <a:p>
                      <a:pPr algn="r" fontAlgn="b"/>
                      <a:endParaRPr lang="it-IT" sz="1400" b="1" i="0" u="none" strike="noStrike">
                        <a:effectLst/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i="0" u="none" strike="noStrike" dirty="0" smtClean="0">
                          <a:effectLst/>
                          <a:latin typeface="Arial"/>
                        </a:rPr>
                        <a:t>totali</a:t>
                      </a:r>
                      <a:endParaRPr lang="it-IT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527</a:t>
                      </a:r>
                      <a:endParaRPr lang="it-IT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480</a:t>
                      </a:r>
                      <a:endParaRPr lang="it-IT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 1.387.405 </a:t>
                      </a:r>
                      <a:endParaRPr lang="it-IT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  1.254.367 </a:t>
                      </a:r>
                      <a:endParaRPr lang="it-IT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91%</a:t>
                      </a:r>
                      <a:endParaRPr lang="it-IT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90%</a:t>
                      </a:r>
                      <a:endParaRPr lang="it-IT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/>
                </a:tc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302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969754"/>
              </p:ext>
            </p:extLst>
          </p:nvPr>
        </p:nvGraphicFramePr>
        <p:xfrm>
          <a:off x="687753" y="287215"/>
          <a:ext cx="7768493" cy="192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9340"/>
                <a:gridCol w="6709153"/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ND-24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BAR, CAFFÈ, PASTICCERIA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440291"/>
              </p:ext>
            </p:extLst>
          </p:nvPr>
        </p:nvGraphicFramePr>
        <p:xfrm>
          <a:off x="304800" y="653677"/>
          <a:ext cx="8249138" cy="53907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3025"/>
                <a:gridCol w="2054361"/>
                <a:gridCol w="668579"/>
                <a:gridCol w="680735"/>
                <a:gridCol w="1179130"/>
                <a:gridCol w="1215598"/>
                <a:gridCol w="826607"/>
                <a:gridCol w="1021103"/>
              </a:tblGrid>
              <a:tr h="69837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UPL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Numero utenze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Numero omessi pagamenti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Importo dovuto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Importo non pagato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Percentuale omessi pagamenti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Percentuale importi non pagati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</a:tr>
              <a:tr h="392675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Tribunali o </a:t>
                      </a:r>
                      <a:r>
                        <a:rPr lang="it-IT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Kalsa</a:t>
                      </a:r>
                      <a:endParaRPr lang="it-IT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58.415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50.871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87%</a:t>
                      </a:r>
                    </a:p>
                  </a:txBody>
                  <a:tcPr marL="9117" marR="9117" marT="9117" marB="0" anchor="b"/>
                </a:tc>
              </a:tr>
              <a:tr h="392675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Palazzo Reale o </a:t>
                      </a:r>
                      <a:r>
                        <a:rPr lang="it-IT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Albergaria</a:t>
                      </a:r>
                      <a:endParaRPr lang="it-IT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34.939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32.527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93%</a:t>
                      </a:r>
                    </a:p>
                  </a:txBody>
                  <a:tcPr marL="9117" marR="9117" marT="9117" marB="0" anchor="b"/>
                </a:tc>
              </a:tr>
              <a:tr h="392675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Monte di Pietà o </a:t>
                      </a:r>
                      <a:r>
                        <a:rPr lang="it-IT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Seralcadi</a:t>
                      </a:r>
                      <a:endParaRPr lang="it-IT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40.216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39.763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</a:p>
                  </a:txBody>
                  <a:tcPr marL="9117" marR="9117" marT="9117" marB="0" anchor="b"/>
                </a:tc>
              </a:tr>
              <a:tr h="392675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Castellammare o Loggia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85.411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66.290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78%</a:t>
                      </a:r>
                    </a:p>
                  </a:txBody>
                  <a:tcPr marL="9117" marR="9117" marT="9117" marB="0" anchor="b"/>
                </a:tc>
              </a:tr>
              <a:tr h="392675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Borgo Vecchio - Principe Scordia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92.018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79.095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86%</a:t>
                      </a:r>
                    </a:p>
                  </a:txBody>
                  <a:tcPr marL="9117" marR="9117" marT="9117" marB="0" anchor="b"/>
                </a:tc>
              </a:tr>
              <a:tr h="392675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Croci - Ruggero Settimo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75.560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61.395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81%</a:t>
                      </a:r>
                    </a:p>
                  </a:txBody>
                  <a:tcPr marL="9117" marR="9117" marT="9117" marB="0" anchor="b"/>
                </a:tc>
              </a:tr>
              <a:tr h="392675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S.Francesco</a:t>
                      </a:r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 Paola - Terrasanta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78.494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70.518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90%</a:t>
                      </a:r>
                    </a:p>
                  </a:txBody>
                  <a:tcPr marL="9117" marR="9117" marT="9117" marB="0" anchor="b"/>
                </a:tc>
              </a:tr>
              <a:tr h="392675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Villa Sperlinga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35.329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32.896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93%</a:t>
                      </a:r>
                    </a:p>
                  </a:txBody>
                  <a:tcPr marL="9117" marR="9117" marT="9117" marB="0" anchor="b"/>
                </a:tc>
              </a:tr>
              <a:tr h="392675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Resuttana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81.075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71.902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89%</a:t>
                      </a:r>
                    </a:p>
                  </a:txBody>
                  <a:tcPr marL="9117" marR="9117" marT="9117" marB="0" anchor="b"/>
                </a:tc>
              </a:tr>
              <a:tr h="392675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 Lorenzo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38.873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33.703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87%</a:t>
                      </a:r>
                    </a:p>
                  </a:txBody>
                  <a:tcPr marL="9117" marR="9117" marT="9117" marB="0" anchor="b"/>
                </a:tc>
              </a:tr>
              <a:tr h="392675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Partanna Mondello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41.784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35.188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84%</a:t>
                      </a:r>
                    </a:p>
                  </a:txBody>
                  <a:tcPr marL="9117" marR="9117" marT="9117" marB="0" anchor="b"/>
                </a:tc>
              </a:tr>
              <a:tr h="372926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it-IT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TOTALI</a:t>
                      </a:r>
                      <a:r>
                        <a:rPr lang="it-IT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it-IT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617 </a:t>
                      </a:r>
                      <a:endParaRPr lang="it-IT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531 </a:t>
                      </a:r>
                      <a:endParaRPr lang="it-IT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    662.114 </a:t>
                      </a:r>
                      <a:endParaRPr lang="it-IT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     574.148 </a:t>
                      </a:r>
                      <a:endParaRPr lang="it-IT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86%</a:t>
                      </a:r>
                      <a:endParaRPr lang="it-IT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87%</a:t>
                      </a:r>
                      <a:endParaRPr lang="it-IT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ialog"/>
                      </a:endParaRPr>
                    </a:p>
                  </a:txBody>
                  <a:tcPr marL="9117" marR="9117" marT="9117" marB="0" anchor="b"/>
                </a:tc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505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944692"/>
              </p:ext>
            </p:extLst>
          </p:nvPr>
        </p:nvGraphicFramePr>
        <p:xfrm>
          <a:off x="410307" y="185615"/>
          <a:ext cx="8170984" cy="192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4225"/>
                <a:gridCol w="7056759"/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ND-25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SUPERMERCATO</a:t>
                      </a:r>
                      <a:r>
                        <a:rPr lang="it-IT" sz="12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, PANE E PASTA, MACELLERIA, SALUMI E FORMAGGI, GENERI ALIMENTARI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866333"/>
              </p:ext>
            </p:extLst>
          </p:nvPr>
        </p:nvGraphicFramePr>
        <p:xfrm>
          <a:off x="457200" y="453289"/>
          <a:ext cx="8229600" cy="58693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487"/>
                <a:gridCol w="2054361"/>
                <a:gridCol w="668579"/>
                <a:gridCol w="680735"/>
                <a:gridCol w="1179130"/>
                <a:gridCol w="1215598"/>
                <a:gridCol w="826607"/>
                <a:gridCol w="1021103"/>
              </a:tblGrid>
              <a:tr h="69094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UPL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Numero utenze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Numero omessi pagamenti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Importo dovuto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Importo non pagato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Percentuale omessi pagamenti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Percentuale importi non pagati</a:t>
                      </a:r>
                      <a:endParaRPr lang="it-IT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17" marR="9117" marT="9117" marB="0" anchor="b"/>
                </a:tc>
              </a:tr>
              <a:tr h="426948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Tribunali o </a:t>
                      </a:r>
                      <a:r>
                        <a:rPr lang="it-IT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Kalsa</a:t>
                      </a:r>
                      <a:endParaRPr lang="it-IT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45.014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23.794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53%</a:t>
                      </a:r>
                    </a:p>
                  </a:txBody>
                  <a:tcPr marL="9117" marR="9117" marT="9117" marB="0" anchor="b"/>
                </a:tc>
              </a:tr>
              <a:tr h="426948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Palazzo Reale o </a:t>
                      </a:r>
                      <a:r>
                        <a:rPr lang="it-IT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Albergaria</a:t>
                      </a:r>
                      <a:endParaRPr lang="it-IT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33.165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27.053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82%</a:t>
                      </a:r>
                    </a:p>
                  </a:txBody>
                  <a:tcPr marL="9117" marR="9117" marT="9117" marB="0" anchor="b"/>
                </a:tc>
              </a:tr>
              <a:tr h="426948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Monte di Pietà o </a:t>
                      </a:r>
                      <a:r>
                        <a:rPr lang="it-IT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Seralcadi</a:t>
                      </a:r>
                      <a:endParaRPr lang="it-IT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20.969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19.119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91%</a:t>
                      </a:r>
                    </a:p>
                  </a:txBody>
                  <a:tcPr marL="9117" marR="9117" marT="9117" marB="0" anchor="b"/>
                </a:tc>
              </a:tr>
              <a:tr h="426948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Castellammare o Loggia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24.528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22.767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93%</a:t>
                      </a:r>
                    </a:p>
                  </a:txBody>
                  <a:tcPr marL="9117" marR="9117" marT="9117" marB="0" anchor="b"/>
                </a:tc>
              </a:tr>
              <a:tr h="426948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Borgo Vecchio - Principe Scordia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56.945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46.249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81%</a:t>
                      </a:r>
                    </a:p>
                  </a:txBody>
                  <a:tcPr marL="9117" marR="9117" marT="9117" marB="0" anchor="b"/>
                </a:tc>
              </a:tr>
              <a:tr h="426948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Croci - Ruggero Settimo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25.296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20.396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81%</a:t>
                      </a:r>
                    </a:p>
                  </a:txBody>
                  <a:tcPr marL="9117" marR="9117" marT="9117" marB="0" anchor="b"/>
                </a:tc>
              </a:tr>
              <a:tr h="426948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S.Francesco di Paola - Terrasanta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65.748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39.654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</a:p>
                  </a:txBody>
                  <a:tcPr marL="9117" marR="9117" marT="9117" marB="0" anchor="b"/>
                </a:tc>
              </a:tr>
              <a:tr h="426948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Villa Sperlinga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66.909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42.052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63%</a:t>
                      </a:r>
                    </a:p>
                  </a:txBody>
                  <a:tcPr marL="9117" marR="9117" marT="9117" marB="0" anchor="b"/>
                </a:tc>
              </a:tr>
              <a:tr h="426948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Resuttana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133.066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79.991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</a:p>
                  </a:txBody>
                  <a:tcPr marL="9117" marR="9117" marT="9117" marB="0" anchor="b"/>
                </a:tc>
              </a:tr>
              <a:tr h="426948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 Lorenzo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178.194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95.116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53%</a:t>
                      </a:r>
                    </a:p>
                  </a:txBody>
                  <a:tcPr marL="9117" marR="9117" marT="9117" marB="0" anchor="b"/>
                </a:tc>
              </a:tr>
              <a:tr h="426948"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Partanna Mondello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76.888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40.064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52%</a:t>
                      </a:r>
                    </a:p>
                  </a:txBody>
                  <a:tcPr marL="9117" marR="9117" marT="9117" marB="0" anchor="b"/>
                </a:tc>
              </a:tr>
              <a:tr h="481990">
                <a:tc>
                  <a:txBody>
                    <a:bodyPr/>
                    <a:lstStyle/>
                    <a:p>
                      <a:pPr algn="l" fontAlgn="b"/>
                      <a:endParaRPr lang="it-IT" sz="12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TOTALI</a:t>
                      </a:r>
                      <a:endParaRPr lang="it-IT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        726.722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         456.255 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85%</a:t>
                      </a:r>
                    </a:p>
                  </a:txBody>
                  <a:tcPr marL="9117" marR="9117" marT="9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63%</a:t>
                      </a:r>
                    </a:p>
                  </a:txBody>
                  <a:tcPr marL="9117" marR="9117" marT="9117" marB="0" anchor="b"/>
                </a:tc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F8D82-DF0F-4662-8304-9ADB4A53297B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285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2234</TotalTime>
  <Words>2396</Words>
  <Application>Microsoft Office PowerPoint</Application>
  <PresentationFormat>Presentazione su schermo (4:3)</PresentationFormat>
  <Paragraphs>1115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Tema di Office</vt:lpstr>
      <vt:lpstr>MOROSITA’ ED EVASIONE A PALERMO</vt:lpstr>
      <vt:lpstr>Presentazione standard di PowerPoint</vt:lpstr>
      <vt:lpstr>Presentazione standard di PowerPoint</vt:lpstr>
      <vt:lpstr>QUADRO COMPLESSIVO TARI 2016 NON PAGATA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QUADRO DI DETTAGLIO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Alcune categorie tariffarie </vt:lpstr>
      <vt:lpstr>Presentazione standard di PowerPoint</vt:lpstr>
      <vt:lpstr>Presentazione standard di PowerPoint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100122</dc:creator>
  <cp:lastModifiedBy>100122</cp:lastModifiedBy>
  <cp:revision>122</cp:revision>
  <cp:lastPrinted>2017-09-08T15:24:01Z</cp:lastPrinted>
  <dcterms:created xsi:type="dcterms:W3CDTF">2017-08-25T09:27:24Z</dcterms:created>
  <dcterms:modified xsi:type="dcterms:W3CDTF">2017-09-11T10:22:52Z</dcterms:modified>
</cp:coreProperties>
</file>