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5" r:id="rId1"/>
  </p:sldMasterIdLst>
  <p:sldIdLst>
    <p:sldId id="410" r:id="rId2"/>
    <p:sldId id="381" r:id="rId3"/>
    <p:sldId id="394" r:id="rId4"/>
    <p:sldId id="415" r:id="rId5"/>
    <p:sldId id="390" r:id="rId6"/>
    <p:sldId id="434" r:id="rId7"/>
    <p:sldId id="419" r:id="rId8"/>
    <p:sldId id="420" r:id="rId9"/>
    <p:sldId id="421" r:id="rId10"/>
    <p:sldId id="433" r:id="rId11"/>
    <p:sldId id="391" r:id="rId12"/>
    <p:sldId id="413" r:id="rId13"/>
    <p:sldId id="414" r:id="rId14"/>
    <p:sldId id="392" r:id="rId15"/>
    <p:sldId id="431" r:id="rId16"/>
    <p:sldId id="432" r:id="rId17"/>
    <p:sldId id="416" r:id="rId18"/>
    <p:sldId id="417" r:id="rId19"/>
  </p:sldIdLst>
  <p:sldSz cx="12192000" cy="6858000"/>
  <p:notesSz cx="6858000" cy="9144000"/>
  <p:embeddedFontLst>
    <p:embeddedFont>
      <p:font typeface="Century Gothic" pitchFamily="34" charset="0"/>
      <p:regular r:id="rId20"/>
      <p:bold r:id="rId21"/>
      <p:italic r:id="rId22"/>
      <p:boldItalic r:id="rId23"/>
    </p:embeddedFont>
    <p:embeddedFont>
      <p:font typeface="Segoe UI Light" pitchFamily="34" charset="0"/>
      <p:regular r:id="rId24"/>
    </p:embeddedFont>
    <p:embeddedFont>
      <p:font typeface="Segoe UI Semilight" charset="0"/>
      <p:regular r:id="rId25"/>
    </p:embeddedFont>
    <p:embeddedFont>
      <p:font typeface="Verdana" pitchFamily="34" charset="0"/>
      <p:regular r:id="rId26"/>
      <p:bold r:id="rId27"/>
      <p:italic r:id="rId28"/>
      <p:boldItalic r:id="rId29"/>
    </p:embeddedFont>
    <p:embeddedFont>
      <p:font typeface="Wingdings 3" pitchFamily="18" charset="2"/>
      <p:regular r:id="rId30"/>
    </p:embeddedFont>
    <p:embeddedFont>
      <p:font typeface="Impact" pitchFamily="34" charset="0"/>
      <p:regular r:id="rId31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RGIOVANNI Erica" initials="SE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19ACA"/>
    <a:srgbClr val="000000"/>
    <a:srgbClr val="1D1E40"/>
    <a:srgbClr val="1A193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9925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0548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5614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7551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85751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8241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8081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10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1847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503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5720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193661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08349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94451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39915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58127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8140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CC6B107-1D6A-4E2D-A39F-E3C53AC5A2D7}" type="datetimeFigureOut">
              <a:rPr lang="it-IT" smtClean="0"/>
              <a:pPr/>
              <a:t>25/07/2017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FDFFD-F625-48E1-95B5-0D6FC14B485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60388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26" Type="http://schemas.openxmlformats.org/officeDocument/2006/relationships/image" Target="../media/image30.jpeg"/><Relationship Id="rId3" Type="http://schemas.openxmlformats.org/officeDocument/2006/relationships/image" Target="../media/image7.jpeg"/><Relationship Id="rId21" Type="http://schemas.openxmlformats.org/officeDocument/2006/relationships/image" Target="../media/image25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5" Type="http://schemas.openxmlformats.org/officeDocument/2006/relationships/image" Target="../media/image29.jpeg"/><Relationship Id="rId2" Type="http://schemas.openxmlformats.org/officeDocument/2006/relationships/image" Target="../media/image6.jpeg"/><Relationship Id="rId16" Type="http://schemas.openxmlformats.org/officeDocument/2006/relationships/image" Target="../media/image20.jpeg"/><Relationship Id="rId20" Type="http://schemas.openxmlformats.org/officeDocument/2006/relationships/image" Target="../media/image24.jpeg"/><Relationship Id="rId29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24" Type="http://schemas.openxmlformats.org/officeDocument/2006/relationships/image" Target="../media/image28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23" Type="http://schemas.openxmlformats.org/officeDocument/2006/relationships/image" Target="../media/image27.jpeg"/><Relationship Id="rId28" Type="http://schemas.openxmlformats.org/officeDocument/2006/relationships/image" Target="../media/image32.jpeg"/><Relationship Id="rId10" Type="http://schemas.openxmlformats.org/officeDocument/2006/relationships/image" Target="../media/image14.jpeg"/><Relationship Id="rId19" Type="http://schemas.openxmlformats.org/officeDocument/2006/relationships/image" Target="../media/image23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Relationship Id="rId22" Type="http://schemas.openxmlformats.org/officeDocument/2006/relationships/image" Target="../media/image26.jpeg"/><Relationship Id="rId27" Type="http://schemas.openxmlformats.org/officeDocument/2006/relationships/image" Target="../media/image31.jpeg"/><Relationship Id="rId30" Type="http://schemas.openxmlformats.org/officeDocument/2006/relationships/image" Target="../media/image3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4.jpeg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50.jpeg"/><Relationship Id="rId7" Type="http://schemas.openxmlformats.org/officeDocument/2006/relationships/image" Target="../media/image4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20" r="9574"/>
          <a:stretch/>
        </p:blipFill>
        <p:spPr>
          <a:xfrm>
            <a:off x="10097276" y="1373793"/>
            <a:ext cx="2080210" cy="1365277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37" r="18817"/>
          <a:stretch/>
        </p:blipFill>
        <p:spPr>
          <a:xfrm>
            <a:off x="5311394" y="1373793"/>
            <a:ext cx="1358549" cy="1365277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33" r="14963"/>
          <a:stretch/>
        </p:blipFill>
        <p:spPr>
          <a:xfrm>
            <a:off x="4719046" y="-9813"/>
            <a:ext cx="1756229" cy="13716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10271873" y="-24467"/>
            <a:ext cx="858428" cy="1272696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3120" y="-9813"/>
            <a:ext cx="2286000" cy="137160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8695" y="-9024"/>
            <a:ext cx="2644143" cy="1370023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39" r="10712"/>
          <a:stretch/>
        </p:blipFill>
        <p:spPr>
          <a:xfrm>
            <a:off x="8754659" y="-9813"/>
            <a:ext cx="1798624" cy="1371600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9944" y="1373793"/>
            <a:ext cx="1403604" cy="136527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3918" y="1373793"/>
            <a:ext cx="2807870" cy="1365277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98"/>
          <a:stretch/>
        </p:blipFill>
        <p:spPr>
          <a:xfrm>
            <a:off x="8073263" y="1373793"/>
            <a:ext cx="2024013" cy="1365277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813"/>
            <a:ext cx="2057400" cy="1371600"/>
          </a:xfrm>
          <a:prstGeom prst="rect">
            <a:avLst/>
          </a:prstGeom>
        </p:spPr>
      </p:pic>
      <p:pic>
        <p:nvPicPr>
          <p:cNvPr id="37" name="Immagine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4" y="1373793"/>
            <a:ext cx="2476936" cy="1365277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043"/>
          <a:stretch/>
        </p:blipFill>
        <p:spPr>
          <a:xfrm>
            <a:off x="10548822" y="-9813"/>
            <a:ext cx="1643178" cy="13716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8716" y="5499014"/>
            <a:ext cx="3991684" cy="137160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5499014"/>
            <a:ext cx="1371600" cy="13716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1327" y="5499014"/>
            <a:ext cx="2875789" cy="13716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99014"/>
            <a:ext cx="2617911" cy="1371600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00" r="14942"/>
          <a:stretch/>
        </p:blipFill>
        <p:spPr>
          <a:xfrm>
            <a:off x="10743293" y="4100753"/>
            <a:ext cx="1434193" cy="139826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99" y="4100753"/>
            <a:ext cx="1929384" cy="139826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5633" y="4100753"/>
            <a:ext cx="2080260" cy="1398261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28477" y="4060350"/>
            <a:ext cx="3067811" cy="1438664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5893" y="4100753"/>
            <a:ext cx="2057400" cy="1398261"/>
          </a:xfrm>
          <a:prstGeom prst="rect">
            <a:avLst/>
          </a:prstGeom>
        </p:spPr>
      </p:pic>
      <p:pic>
        <p:nvPicPr>
          <p:cNvPr id="40" name="Immagine 3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1701" y="4100753"/>
            <a:ext cx="1636775" cy="139826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7116" y="5499014"/>
            <a:ext cx="1371600" cy="13716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8079" y="2738220"/>
            <a:ext cx="2244853" cy="137718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8700" y="2738125"/>
            <a:ext cx="4969763" cy="1362628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4945"/>
          <a:stretch/>
        </p:blipFill>
        <p:spPr>
          <a:xfrm>
            <a:off x="4274689" y="2738125"/>
            <a:ext cx="1299496" cy="1362628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3792" y="2738125"/>
            <a:ext cx="1668780" cy="1362628"/>
          </a:xfrm>
          <a:prstGeom prst="rect">
            <a:avLst/>
          </a:prstGeom>
        </p:spPr>
      </p:pic>
      <p:pic>
        <p:nvPicPr>
          <p:cNvPr id="38" name="Immagine 3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38125"/>
            <a:ext cx="2018078" cy="1362628"/>
          </a:xfrm>
          <a:prstGeom prst="rect">
            <a:avLst/>
          </a:prstGeom>
        </p:spPr>
      </p:pic>
      <p:sp>
        <p:nvSpPr>
          <p:cNvPr id="43" name="Rettangolo 42"/>
          <p:cNvSpPr/>
          <p:nvPr/>
        </p:nvSpPr>
        <p:spPr>
          <a:xfrm>
            <a:off x="-1" y="2738124"/>
            <a:ext cx="12208463" cy="14056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Titolo 1"/>
          <p:cNvSpPr txBox="1">
            <a:spLocks/>
          </p:cNvSpPr>
          <p:nvPr/>
        </p:nvSpPr>
        <p:spPr>
          <a:xfrm>
            <a:off x="760647" y="2695074"/>
            <a:ext cx="11101501" cy="13772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4000"/>
              </a:lnSpc>
            </a:pPr>
            <a:r>
              <a:rPr lang="it-IT" sz="4800" b="1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Semilight" panose="020B0402040204020203" pitchFamily="34" charset="0"/>
              </a:rPr>
              <a:t>Comune di Palermo</a:t>
            </a:r>
            <a:br>
              <a:rPr lang="it-IT" sz="4800" b="1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Semilight" panose="020B0402040204020203" pitchFamily="34" charset="0"/>
              </a:rPr>
            </a:br>
            <a:r>
              <a:rPr lang="it-IT" sz="4800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  <a:cs typeface="Segoe UI Semilight" panose="020B0402040204020203" pitchFamily="34" charset="0"/>
              </a:rPr>
              <a:t>Ufficio Innovazione</a:t>
            </a:r>
          </a:p>
        </p:txBody>
      </p:sp>
      <p:pic>
        <p:nvPicPr>
          <p:cNvPr id="42" name="Immagine 41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6570" y="2907977"/>
            <a:ext cx="1008548" cy="1065974"/>
          </a:xfrm>
          <a:prstGeom prst="rect">
            <a:avLst/>
          </a:prstGeom>
          <a:effectLst>
            <a:outerShdw blurRad="635000" sx="130000" sy="130000" algn="ctr" rotWithShape="0">
              <a:schemeClr val="tx1">
                <a:alpha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47941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7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/>
          <p:cNvSpPr txBox="1">
            <a:spLocks/>
          </p:cNvSpPr>
          <p:nvPr/>
        </p:nvSpPr>
        <p:spPr>
          <a:xfrm rot="16200000">
            <a:off x="-328284" y="5789886"/>
            <a:ext cx="1182689" cy="214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800" dirty="0"/>
              <a:t>arch. E. Di Gristina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573"/>
          <a:stretch/>
        </p:blipFill>
        <p:spPr>
          <a:xfrm>
            <a:off x="-10870" y="-18788"/>
            <a:ext cx="12202870" cy="6876788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-10870" y="-18788"/>
            <a:ext cx="12202870" cy="6876788"/>
          </a:xfrm>
          <a:prstGeom prst="rect">
            <a:avLst/>
          </a:prstGeom>
          <a:gradFill>
            <a:gsLst>
              <a:gs pos="100000">
                <a:schemeClr val="accent1">
                  <a:lumMod val="25000"/>
                  <a:lumOff val="75000"/>
                  <a:alpha val="0"/>
                </a:schemeClr>
              </a:gs>
              <a:gs pos="14000">
                <a:schemeClr val="bg2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ottotitolo 2"/>
          <p:cNvSpPr txBox="1">
            <a:spLocks/>
          </p:cNvSpPr>
          <p:nvPr/>
        </p:nvSpPr>
        <p:spPr>
          <a:xfrm>
            <a:off x="2012423" y="531790"/>
            <a:ext cx="9412289" cy="2105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algn="r">
              <a:lnSpc>
                <a:spcPts val="4500"/>
              </a:lnSpc>
              <a:buClr>
                <a:srgbClr val="ACD433"/>
              </a:buClr>
              <a:buNone/>
            </a:pPr>
            <a:r>
              <a:rPr lang="it-IT" sz="43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it-IT" sz="4300" cap="all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’</a:t>
            </a:r>
            <a:r>
              <a:rPr lang="it-IT" sz="5400" b="1" cap="all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innovazione</a:t>
            </a:r>
          </a:p>
          <a:p>
            <a:pPr marL="0" lvl="0" indent="0" algn="r">
              <a:lnSpc>
                <a:spcPts val="4500"/>
              </a:lnSpc>
              <a:buClr>
                <a:srgbClr val="ACD433"/>
              </a:buClr>
              <a:buNone/>
            </a:pPr>
            <a:r>
              <a:rPr lang="it-IT" sz="4300" cap="all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che</a:t>
            </a:r>
            <a:r>
              <a:rPr lang="it-IT" sz="5400" b="1" cap="all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4300" cap="all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trasforma </a:t>
            </a:r>
            <a:r>
              <a:rPr lang="it-IT" sz="7100" b="1" cap="all" dirty="0">
                <a:solidFill>
                  <a:srgbClr val="FFD147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Palermo</a:t>
            </a:r>
            <a:endParaRPr lang="it-IT" sz="7100" b="1" dirty="0">
              <a:solidFill>
                <a:srgbClr val="FFD147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" b="65845"/>
          <a:stretch/>
        </p:blipFill>
        <p:spPr>
          <a:xfrm>
            <a:off x="0" y="3459892"/>
            <a:ext cx="12192000" cy="33981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59"/>
          <a:stretch/>
        </p:blipFill>
        <p:spPr>
          <a:xfrm>
            <a:off x="-49065" y="3459892"/>
            <a:ext cx="4978294" cy="3398108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7598755" y="3957943"/>
            <a:ext cx="40477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https://www.comune.palermo.it/ 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452" y="534226"/>
            <a:ext cx="1008548" cy="1065974"/>
          </a:xfrm>
          <a:prstGeom prst="rect">
            <a:avLst/>
          </a:prstGeom>
          <a:effectLst>
            <a:outerShdw blurRad="635000" sx="130000" sy="130000" algn="ctr" rotWithShape="0">
              <a:schemeClr val="tx1">
                <a:alpha val="50000"/>
              </a:schemeClr>
            </a:outerShdw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7517" y="1784531"/>
            <a:ext cx="4084461" cy="209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2682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2329841"/>
            <a:ext cx="10676858" cy="437158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it-IT" sz="2400" dirty="0"/>
              <a:t>obiettivo del Comune è la telematizzazione dei rapporti con tutte le tipologie di utenti con questa </a:t>
            </a:r>
            <a:r>
              <a:rPr lang="it-IT" sz="2400" dirty="0" err="1"/>
              <a:t>vision</a:t>
            </a:r>
            <a:r>
              <a:rPr lang="it-IT" sz="2400" dirty="0"/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400" dirty="0"/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it-IT" sz="2400" b="1" dirty="0"/>
              <a:t>servizi online a disposizione di cittadini ed imprese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it-IT" sz="2400" b="1" dirty="0"/>
              <a:t>comunicazione individuale </a:t>
            </a:r>
            <a:r>
              <a:rPr lang="it-IT" sz="2400" dirty="0"/>
              <a:t>per avvio e gestione di ogni procedimento amministrativo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it-IT" sz="2400" b="1" dirty="0"/>
              <a:t>canale aperto di comunicazione </a:t>
            </a:r>
            <a:r>
              <a:rPr lang="it-IT" sz="2400" dirty="0"/>
              <a:t>facile da utilizzare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it-IT" sz="2400" b="1" dirty="0"/>
              <a:t>accesso possibile </a:t>
            </a:r>
            <a:r>
              <a:rPr lang="it-IT" sz="2400" dirty="0"/>
              <a:t>su</a:t>
            </a:r>
            <a:r>
              <a:rPr lang="it-IT" sz="2400" b="1" dirty="0"/>
              <a:t> multipiattaforma </a:t>
            </a:r>
            <a:r>
              <a:rPr lang="it-IT" sz="2400" dirty="0"/>
              <a:t>e</a:t>
            </a:r>
            <a:r>
              <a:rPr lang="it-IT" sz="2400" b="1" dirty="0"/>
              <a:t> “mobile first”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986" b="25989"/>
          <a:stretch/>
        </p:blipFill>
        <p:spPr>
          <a:xfrm>
            <a:off x="0" y="5628297"/>
            <a:ext cx="12191999" cy="122971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Comune digitale al servizio</a:t>
            </a:r>
            <a:br>
              <a:rPr lang="it-IT" sz="3600" b="1" dirty="0"/>
            </a:br>
            <a:r>
              <a:rPr lang="it-IT" sz="3600" b="1" dirty="0"/>
              <a:t>del cittadino: </a:t>
            </a:r>
            <a:r>
              <a:rPr lang="it-IT" sz="3600" b="1" dirty="0" err="1">
                <a:solidFill>
                  <a:srgbClr val="FFC000"/>
                </a:solidFill>
              </a:rPr>
              <a:t>vision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7335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646111" y="2105262"/>
            <a:ext cx="10682289" cy="39018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None/>
            </a:pPr>
            <a:r>
              <a:rPr lang="it-IT" sz="3200" dirty="0"/>
              <a:t>Sistema Italia Digitale: </a:t>
            </a:r>
            <a:r>
              <a:rPr lang="it-IT" sz="3200" b="1" dirty="0">
                <a:solidFill>
                  <a:srgbClr val="FFC000"/>
                </a:solidFill>
              </a:rPr>
              <a:t>obiettivi</a:t>
            </a:r>
          </a:p>
          <a:p>
            <a:pPr marL="0" indent="0" algn="just">
              <a:buNone/>
            </a:pPr>
            <a:endParaRPr lang="it-IT" sz="3200" b="1" dirty="0"/>
          </a:p>
          <a:p>
            <a:pPr algn="just"/>
            <a:r>
              <a:rPr lang="it-IT" sz="2800" b="1" dirty="0"/>
              <a:t>Processo di Semplificazione</a:t>
            </a:r>
          </a:p>
          <a:p>
            <a:pPr algn="just"/>
            <a:r>
              <a:rPr lang="it-IT" sz="2800" b="1" dirty="0"/>
              <a:t>Agenda Digitale </a:t>
            </a:r>
          </a:p>
          <a:p>
            <a:pPr algn="just"/>
            <a:r>
              <a:rPr lang="it-IT" sz="2800" b="1" dirty="0"/>
              <a:t>Italia Login</a:t>
            </a:r>
          </a:p>
        </p:txBody>
      </p:sp>
      <p:grpSp>
        <p:nvGrpSpPr>
          <p:cNvPr id="22" name="Gruppo 21"/>
          <p:cNvGrpSpPr/>
          <p:nvPr/>
        </p:nvGrpSpPr>
        <p:grpSpPr>
          <a:xfrm>
            <a:off x="6419496" y="2475509"/>
            <a:ext cx="2591606" cy="2591606"/>
            <a:chOff x="6482560" y="2175969"/>
            <a:chExt cx="2591606" cy="2591606"/>
          </a:xfrm>
        </p:grpSpPr>
        <p:sp>
          <p:nvSpPr>
            <p:cNvPr id="7" name="Ovale 6"/>
            <p:cNvSpPr/>
            <p:nvPr/>
          </p:nvSpPr>
          <p:spPr>
            <a:xfrm>
              <a:off x="6482560" y="2175969"/>
              <a:ext cx="2591606" cy="2591606"/>
            </a:xfrm>
            <a:prstGeom prst="ellipse">
              <a:avLst/>
            </a:prstGeom>
            <a:solidFill>
              <a:schemeClr val="bg2">
                <a:lumMod val="40000"/>
                <a:lumOff val="60000"/>
                <a:alpha val="8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Sottotitolo 2"/>
            <p:cNvSpPr txBox="1">
              <a:spLocks/>
            </p:cNvSpPr>
            <p:nvPr/>
          </p:nvSpPr>
          <p:spPr>
            <a:xfrm>
              <a:off x="7035920" y="3050721"/>
              <a:ext cx="1832391" cy="70605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20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9pPr>
            </a:lstStyle>
            <a:p>
              <a:pPr marL="0" indent="0" algn="just">
                <a:buNone/>
              </a:pPr>
              <a:r>
                <a:rPr lang="it-IT" sz="3200" dirty="0">
                  <a:latin typeface="Impact" panose="020B0806030902050204" pitchFamily="34" charset="0"/>
                </a:rPr>
                <a:t>digitale</a:t>
              </a:r>
              <a:endParaRPr lang="it-IT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Gruppo 20"/>
          <p:cNvGrpSpPr/>
          <p:nvPr/>
        </p:nvGrpSpPr>
        <p:grpSpPr>
          <a:xfrm>
            <a:off x="8260486" y="1783662"/>
            <a:ext cx="3306090" cy="3194042"/>
            <a:chOff x="8134358" y="1357994"/>
            <a:chExt cx="3306090" cy="3194042"/>
          </a:xfrm>
        </p:grpSpPr>
        <p:sp>
          <p:nvSpPr>
            <p:cNvPr id="12" name="Ovale 11"/>
            <p:cNvSpPr/>
            <p:nvPr/>
          </p:nvSpPr>
          <p:spPr>
            <a:xfrm>
              <a:off x="8134358" y="1357994"/>
              <a:ext cx="3194042" cy="3194042"/>
            </a:xfrm>
            <a:prstGeom prst="ellipse">
              <a:avLst/>
            </a:prstGeom>
            <a:solidFill>
              <a:schemeClr val="accent4">
                <a:alpha val="8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  <a:effectLst>
              <a:softEdge rad="381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Sottotitolo 2"/>
            <p:cNvSpPr txBox="1">
              <a:spLocks/>
            </p:cNvSpPr>
            <p:nvPr/>
          </p:nvSpPr>
          <p:spPr>
            <a:xfrm>
              <a:off x="8392035" y="2553393"/>
              <a:ext cx="3048413" cy="70605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20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9pPr>
            </a:lstStyle>
            <a:p>
              <a:pPr marL="0" indent="0" algn="just">
                <a:buNone/>
              </a:pPr>
              <a:r>
                <a:rPr lang="it-IT" sz="32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Impact" panose="020B0806030902050204" pitchFamily="34" charset="0"/>
                </a:rPr>
                <a:t>semplificazione</a:t>
              </a:r>
              <a:endPara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7193431" y="3513220"/>
            <a:ext cx="3133980" cy="3133980"/>
            <a:chOff x="7067303" y="3087552"/>
            <a:chExt cx="3133980" cy="3133980"/>
          </a:xfrm>
        </p:grpSpPr>
        <p:sp>
          <p:nvSpPr>
            <p:cNvPr id="11" name="Ovale 10"/>
            <p:cNvSpPr/>
            <p:nvPr/>
          </p:nvSpPr>
          <p:spPr>
            <a:xfrm>
              <a:off x="7067303" y="3087552"/>
              <a:ext cx="3133980" cy="3133980"/>
            </a:xfrm>
            <a:prstGeom prst="ellipse">
              <a:avLst/>
            </a:prstGeom>
            <a:solidFill>
              <a:schemeClr val="bg2">
                <a:lumMod val="20000"/>
                <a:lumOff val="80000"/>
                <a:alpha val="8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  <a:effectLst>
              <a:softEdge rad="508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Sottotitolo 2"/>
            <p:cNvSpPr txBox="1">
              <a:spLocks/>
            </p:cNvSpPr>
            <p:nvPr/>
          </p:nvSpPr>
          <p:spPr>
            <a:xfrm>
              <a:off x="7928674" y="4413081"/>
              <a:ext cx="1327938" cy="10007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20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9pPr>
            </a:lstStyle>
            <a:p>
              <a:pPr marL="0" indent="0" algn="ctr">
                <a:lnSpc>
                  <a:spcPts val="2000"/>
                </a:lnSpc>
                <a:buNone/>
              </a:pPr>
              <a:r>
                <a:rPr lang="it-IT" sz="3200" dirty="0">
                  <a:solidFill>
                    <a:schemeClr val="accent3">
                      <a:lumMod val="50000"/>
                    </a:schemeClr>
                  </a:solidFill>
                  <a:latin typeface="Impact" panose="020B0806030902050204" pitchFamily="34" charset="0"/>
                </a:rPr>
                <a:t>It</a:t>
              </a:r>
              <a:r>
                <a:rPr lang="it-IT" sz="3200" dirty="0">
                  <a:latin typeface="Impact" panose="020B0806030902050204" pitchFamily="34" charset="0"/>
                </a:rPr>
                <a:t>al</a:t>
              </a:r>
              <a:r>
                <a:rPr lang="it-IT" sz="3200" dirty="0">
                  <a:solidFill>
                    <a:srgbClr val="D74E4A"/>
                  </a:solidFill>
                  <a:latin typeface="Impact" panose="020B0806030902050204" pitchFamily="34" charset="0"/>
                </a:rPr>
                <a:t>ia</a:t>
              </a:r>
            </a:p>
            <a:p>
              <a:pPr marL="0" indent="0" algn="ctr">
                <a:lnSpc>
                  <a:spcPts val="2000"/>
                </a:lnSpc>
                <a:buNone/>
              </a:pPr>
              <a:r>
                <a:rPr lang="it-IT" sz="3200" dirty="0">
                  <a:solidFill>
                    <a:srgbClr val="0070C0"/>
                  </a:solidFill>
                  <a:latin typeface="Impact" panose="020B0806030902050204" pitchFamily="34" charset="0"/>
                </a:rPr>
                <a:t>login</a:t>
              </a:r>
              <a:endParaRPr lang="it-IT" sz="28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cittadino digitale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2222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1753644"/>
            <a:ext cx="9430214" cy="494778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8000" dirty="0"/>
              <a:t>La </a:t>
            </a:r>
            <a:r>
              <a:rPr lang="it-IT" sz="8000" b="1" dirty="0"/>
              <a:t>cittadinanza digitale </a:t>
            </a:r>
            <a:r>
              <a:rPr lang="it-IT" sz="8000" dirty="0"/>
              <a:t>si fonda in primo luogo sulla identità e sul diritto di accesso digitale. </a:t>
            </a:r>
            <a:r>
              <a:rPr lang="it-IT" sz="8000" b="1" dirty="0"/>
              <a:t>il Comune si era dotato di un suo sistema di identità digitale, che verrà progressivamente sostituito nel 2017 con l’adesione a SPID</a:t>
            </a:r>
            <a:r>
              <a:rPr lang="it-IT" sz="8000" dirty="0"/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80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8000" dirty="0"/>
              <a:t>Dal punto di vista tecnico</a:t>
            </a:r>
            <a:r>
              <a:rPr lang="it-IT" sz="8000" b="1" dirty="0"/>
              <a:t>, tutte le attività necessarie per l'implementazione delle specifiche fornite da </a:t>
            </a:r>
            <a:r>
              <a:rPr lang="it-IT" sz="8000" b="1" dirty="0" err="1"/>
              <a:t>AgID</a:t>
            </a:r>
            <a:r>
              <a:rPr lang="it-IT" sz="8000" b="1" dirty="0"/>
              <a:t> sono state definite</a:t>
            </a:r>
            <a:r>
              <a:rPr lang="it-IT" sz="8000" dirty="0"/>
              <a:t>, e l</a:t>
            </a:r>
            <a:r>
              <a:rPr lang="it-IT" sz="8000" b="1" dirty="0"/>
              <a:t>e librerie software  </a:t>
            </a:r>
            <a:r>
              <a:rPr lang="it-IT" sz="8000" dirty="0"/>
              <a:t>prodotte in tale fase</a:t>
            </a:r>
            <a:r>
              <a:rPr lang="it-IT" sz="8000" b="1" dirty="0"/>
              <a:t> sono state integrate nel contesto dei portale dei servizi online.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80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8000" dirty="0"/>
              <a:t>Per la effettiva attivazione dei servizi sono in cantiere due linee di intervento: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8800" b="1" dirty="0" smtClean="0"/>
              <a:t>adesione al sistema SPID</a:t>
            </a:r>
            <a:r>
              <a:rPr lang="it-IT" sz="8800" dirty="0" smtClean="0"/>
              <a:t> </a:t>
            </a:r>
            <a:endParaRPr lang="it-IT" sz="8800" dirty="0"/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8800" b="1" dirty="0"/>
              <a:t>politiche di riassetto delle oltre 70.000 registrazioni esistenti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092" r="2805"/>
          <a:stretch/>
        </p:blipFill>
        <p:spPr>
          <a:xfrm>
            <a:off x="10041426" y="3683000"/>
            <a:ext cx="1150884" cy="3175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10" t="19591" r="15002" b="19832"/>
          <a:stretch/>
        </p:blipFill>
        <p:spPr>
          <a:xfrm>
            <a:off x="10035203" y="2154436"/>
            <a:ext cx="1157107" cy="62769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cittadino digitale: </a:t>
            </a:r>
            <a:r>
              <a:rPr lang="it-IT" sz="3600" b="1" dirty="0">
                <a:solidFill>
                  <a:srgbClr val="FFC000"/>
                </a:solidFill>
              </a:rPr>
              <a:t>SPID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4669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646111" y="563321"/>
            <a:ext cx="10484190" cy="17578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200" b="1" dirty="0"/>
              <a:t>il Comune di Palermo e </a:t>
            </a:r>
            <a:r>
              <a:rPr lang="it-IT" sz="3200" b="1" dirty="0" err="1"/>
              <a:t>AgID</a:t>
            </a:r>
            <a:endParaRPr lang="it-IT" sz="3200" dirty="0">
              <a:solidFill>
                <a:schemeClr val="tx1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646111" y="1628384"/>
            <a:ext cx="10682289" cy="522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None/>
            </a:pPr>
            <a:r>
              <a:rPr lang="it-IT" sz="2400" dirty="0"/>
              <a:t>Il </a:t>
            </a:r>
            <a:r>
              <a:rPr lang="it-IT" sz="2400" b="1" dirty="0"/>
              <a:t>10 luglio 2017 </a:t>
            </a:r>
            <a:r>
              <a:rPr lang="it-IT" sz="2400" dirty="0"/>
              <a:t>è stata stipulata la </a:t>
            </a:r>
            <a:r>
              <a:rPr lang="it-IT" sz="2400" b="1" dirty="0"/>
              <a:t>convenzione tra l’Agenzia per l’Italia Digitale “</a:t>
            </a:r>
            <a:r>
              <a:rPr lang="it-IT" sz="2400" b="1" dirty="0" err="1">
                <a:solidFill>
                  <a:srgbClr val="FFC000"/>
                </a:solidFill>
              </a:rPr>
              <a:t>AgID</a:t>
            </a:r>
            <a:r>
              <a:rPr lang="it-IT" sz="2400" b="1" dirty="0"/>
              <a:t>” ed il Comune di Palermo: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1. </a:t>
            </a:r>
            <a:r>
              <a:rPr lang="it-IT" b="1" dirty="0"/>
              <a:t>La convenzione disciplina il rapporto fra </a:t>
            </a:r>
            <a:r>
              <a:rPr lang="it-IT" b="1" dirty="0" err="1"/>
              <a:t>AgID</a:t>
            </a:r>
            <a:r>
              <a:rPr lang="it-IT" b="1" dirty="0"/>
              <a:t> e il Comune di Palermo </a:t>
            </a:r>
            <a:r>
              <a:rPr lang="it-IT" dirty="0"/>
              <a:t>nell’ambito del </a:t>
            </a:r>
            <a:r>
              <a:rPr lang="it-IT" b="1" dirty="0">
                <a:solidFill>
                  <a:srgbClr val="FFC000"/>
                </a:solidFill>
              </a:rPr>
              <a:t>Sistema pubblico di identità digitali (SPID) </a:t>
            </a:r>
            <a:r>
              <a:rPr lang="it-IT" dirty="0"/>
              <a:t>per l’espletamento da parte dell’Amministrazione di tutte le attività necessarie per l’adesione a SPID. </a:t>
            </a:r>
          </a:p>
          <a:p>
            <a:pPr algn="just"/>
            <a:r>
              <a:rPr lang="it-IT" dirty="0"/>
              <a:t>2. Sottoscrivendo il presente atto, </a:t>
            </a:r>
            <a:r>
              <a:rPr lang="it-IT" b="1" dirty="0"/>
              <a:t>l’Amministrazione si è impegnata a rispettare la normativa vigente che disciplina lo SPID nonché le regole e i relativi aggiornamenti emanati da </a:t>
            </a:r>
            <a:r>
              <a:rPr lang="it-IT" b="1" dirty="0" err="1"/>
              <a:t>AgID</a:t>
            </a:r>
            <a:r>
              <a:rPr lang="it-IT" dirty="0"/>
              <a:t>. </a:t>
            </a:r>
          </a:p>
          <a:p>
            <a:pPr algn="just"/>
            <a:r>
              <a:rPr lang="it-IT" dirty="0"/>
              <a:t>3. la stipula della presente Convenzione, </a:t>
            </a:r>
            <a:r>
              <a:rPr lang="it-IT" dirty="0" err="1"/>
              <a:t>AgID</a:t>
            </a:r>
            <a:r>
              <a:rPr lang="it-IT" dirty="0"/>
              <a:t> </a:t>
            </a:r>
            <a:r>
              <a:rPr lang="it-IT" b="1" dirty="0"/>
              <a:t>consente l'iscrizione dell’Amministrazione nell’apposito registro</a:t>
            </a:r>
            <a:r>
              <a:rPr lang="it-IT" dirty="0"/>
              <a:t> di cui all’art.1, comma 1, </a:t>
            </a:r>
            <a:r>
              <a:rPr lang="it-IT" dirty="0" err="1"/>
              <a:t>lett</a:t>
            </a:r>
            <a:r>
              <a:rPr lang="it-IT" dirty="0"/>
              <a:t>. s) del DPCM.</a:t>
            </a:r>
          </a:p>
          <a:p>
            <a:pPr algn="just"/>
            <a:r>
              <a:rPr lang="it-IT" dirty="0"/>
              <a:t>Il Comune di Palermo ha nominato come proprio </a:t>
            </a:r>
            <a:r>
              <a:rPr lang="it-IT" b="1" dirty="0"/>
              <a:t>referente tecnico SISPI </a:t>
            </a:r>
            <a:r>
              <a:rPr lang="it-IT" dirty="0"/>
              <a:t>S.p.A.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196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2782126"/>
            <a:ext cx="9430214" cy="3919299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it-IT" sz="2800" dirty="0"/>
              <a:t>Lo </a:t>
            </a:r>
            <a:r>
              <a:rPr lang="it-IT" sz="2800" b="1" dirty="0"/>
              <a:t>SPID</a:t>
            </a:r>
            <a:r>
              <a:rPr lang="it-IT" sz="2800" dirty="0"/>
              <a:t> (</a:t>
            </a:r>
            <a:r>
              <a:rPr lang="it-IT" sz="2800" b="1" dirty="0"/>
              <a:t>Sistema pubblico d’Identità Digitale</a:t>
            </a:r>
            <a:r>
              <a:rPr lang="it-IT" sz="2800" dirty="0"/>
              <a:t>) è la </a:t>
            </a:r>
            <a:r>
              <a:rPr lang="it-IT" sz="2800" dirty="0">
                <a:solidFill>
                  <a:srgbClr val="FFC000"/>
                </a:solidFill>
              </a:rPr>
              <a:t>soluzione che permette di accedere ai servizi online della pubblica amministrazione con un unico nome utente e un’unica password da qualsiasi dispositivo</a:t>
            </a:r>
            <a:r>
              <a:rPr lang="it-IT" sz="2800" dirty="0"/>
              <a:t>: computer, </a:t>
            </a:r>
            <a:r>
              <a:rPr lang="it-IT" sz="2800" dirty="0" err="1"/>
              <a:t>tablet</a:t>
            </a:r>
            <a:r>
              <a:rPr lang="it-IT" sz="2800" dirty="0"/>
              <a:t> e </a:t>
            </a:r>
            <a:r>
              <a:rPr lang="it-IT" sz="2800" dirty="0" err="1"/>
              <a:t>smartphone</a:t>
            </a:r>
            <a:r>
              <a:rPr lang="it-IT" sz="2800" dirty="0"/>
              <a:t>.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092" r="2805"/>
          <a:stretch/>
        </p:blipFill>
        <p:spPr>
          <a:xfrm>
            <a:off x="10041426" y="3683000"/>
            <a:ext cx="1150884" cy="3175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10" t="19591" r="15002" b="19832"/>
          <a:stretch/>
        </p:blipFill>
        <p:spPr>
          <a:xfrm>
            <a:off x="10035203" y="2154436"/>
            <a:ext cx="1157107" cy="62769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cittadino digitale: </a:t>
            </a:r>
            <a:r>
              <a:rPr lang="it-IT" sz="3600" b="1" dirty="0">
                <a:solidFill>
                  <a:schemeClr val="tx1"/>
                </a:solidFill>
              </a:rPr>
              <a:t>SPID </a:t>
            </a:r>
            <a:r>
              <a:rPr lang="it-IT" sz="3600" b="1" dirty="0">
                <a:solidFill>
                  <a:srgbClr val="FFC000"/>
                </a:solidFill>
              </a:rPr>
              <a:t>cos’è?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0053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2782126"/>
            <a:ext cx="9430214" cy="3919299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it-IT" sz="2800" dirty="0"/>
              <a:t>Lo SPID nasce </a:t>
            </a:r>
            <a:r>
              <a:rPr lang="it-IT" sz="2800" b="1" dirty="0">
                <a:solidFill>
                  <a:srgbClr val="FFC000"/>
                </a:solidFill>
              </a:rPr>
              <a:t>per semplificare il rapporto tra cittadini e pubblica amministrazione</a:t>
            </a:r>
            <a:r>
              <a:rPr lang="it-IT" sz="2800" dirty="0"/>
              <a:t>. SPID </a:t>
            </a:r>
            <a:r>
              <a:rPr lang="it-IT" sz="2800" dirty="0" smtClean="0"/>
              <a:t>permette </a:t>
            </a:r>
            <a:r>
              <a:rPr lang="it-IT" sz="2800" smtClean="0"/>
              <a:t>di avere le </a:t>
            </a:r>
            <a:r>
              <a:rPr lang="it-IT" sz="2800" dirty="0" smtClean="0"/>
              <a:t>credenziali di </a:t>
            </a:r>
            <a:r>
              <a:rPr lang="it-IT" sz="2800" dirty="0"/>
              <a:t>identificazione online del cittadino attraverso cui è possibile utilizzare in sicurezza i servizi pubblici online.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092" r="2805"/>
          <a:stretch/>
        </p:blipFill>
        <p:spPr>
          <a:xfrm>
            <a:off x="10041426" y="3683000"/>
            <a:ext cx="1150884" cy="3175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10" t="19591" r="15002" b="19832"/>
          <a:stretch/>
        </p:blipFill>
        <p:spPr>
          <a:xfrm>
            <a:off x="10035203" y="2154436"/>
            <a:ext cx="1157107" cy="62769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cittadino digitale: </a:t>
            </a:r>
            <a:r>
              <a:rPr lang="it-IT" sz="3600" b="1" dirty="0">
                <a:solidFill>
                  <a:schemeClr val="tx1"/>
                </a:solidFill>
              </a:rPr>
              <a:t>SPID </a:t>
            </a:r>
            <a:r>
              <a:rPr lang="it-IT" sz="3600" b="1" dirty="0">
                <a:solidFill>
                  <a:srgbClr val="FFC000"/>
                </a:solidFill>
              </a:rPr>
              <a:t>perché?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5557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1753644"/>
            <a:ext cx="9430214" cy="494778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dirty="0"/>
              <a:t>Lo SPID permette di accedere ai servizi online della pubblica amministrazione in maniera </a:t>
            </a:r>
            <a:r>
              <a:rPr lang="it-IT" sz="2400" b="1" dirty="0">
                <a:solidFill>
                  <a:srgbClr val="FFC000"/>
                </a:solidFill>
              </a:rPr>
              <a:t>semplice, veloce e sicura</a:t>
            </a:r>
            <a:r>
              <a:rPr lang="it-IT" sz="2400" dirty="0"/>
              <a:t>. L’identità digitale unica permette di accedere -  da qualsiasi luogo e con qualsiasi dispositivo - a tutti i servizi pubblici online, come prenotazioni sanitarie, iscrizioni scolastiche, accesso alla rete </a:t>
            </a:r>
            <a:r>
              <a:rPr lang="it-IT" sz="2400" dirty="0" err="1"/>
              <a:t>wi-fi</a:t>
            </a:r>
            <a:r>
              <a:rPr lang="it-IT" sz="2400" dirty="0"/>
              <a:t> pubblica.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dirty="0"/>
              <a:t>Il sistema SPID inoltre assicura la </a:t>
            </a:r>
            <a:r>
              <a:rPr lang="it-IT" sz="2400" b="1" dirty="0">
                <a:solidFill>
                  <a:srgbClr val="FFC000"/>
                </a:solidFill>
              </a:rPr>
              <a:t>piena protezione dei dati personali</a:t>
            </a:r>
            <a:r>
              <a:rPr lang="it-IT" sz="2400" dirty="0"/>
              <a:t>, in quanto non permette alcun tipo di </a:t>
            </a:r>
            <a:r>
              <a:rPr lang="it-IT" sz="2400" dirty="0" err="1"/>
              <a:t>profilazione</a:t>
            </a:r>
            <a:r>
              <a:rPr lang="it-IT" sz="2400" dirty="0"/>
              <a:t> dei dati stessi.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092" r="2805"/>
          <a:stretch/>
        </p:blipFill>
        <p:spPr>
          <a:xfrm>
            <a:off x="10041426" y="3683000"/>
            <a:ext cx="1150884" cy="3175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10" t="19591" r="15002" b="19832"/>
          <a:stretch/>
        </p:blipFill>
        <p:spPr>
          <a:xfrm>
            <a:off x="10035203" y="2154436"/>
            <a:ext cx="1157107" cy="62769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cittadino digitale: </a:t>
            </a:r>
            <a:r>
              <a:rPr lang="it-IT" sz="3600" b="1" dirty="0">
                <a:solidFill>
                  <a:schemeClr val="tx1"/>
                </a:solidFill>
              </a:rPr>
              <a:t>SPID </a:t>
            </a:r>
            <a:r>
              <a:rPr lang="it-IT" sz="3600" b="1" dirty="0">
                <a:solidFill>
                  <a:srgbClr val="FFC000"/>
                </a:solidFill>
              </a:rPr>
              <a:t>vantaggi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631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2329841"/>
            <a:ext cx="10676858" cy="437158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it-IT" sz="2400" b="1" dirty="0"/>
              <a:t>A partire dal mese di settembre 2017 </a:t>
            </a:r>
            <a:r>
              <a:rPr lang="it-IT" sz="2400" dirty="0" smtClean="0"/>
              <a:t>da</a:t>
            </a:r>
            <a:r>
              <a:rPr lang="it-IT" sz="2400" b="1" dirty="0" smtClean="0"/>
              <a:t> SISPI </a:t>
            </a:r>
            <a:r>
              <a:rPr lang="it-IT" sz="2400" dirty="0" smtClean="0"/>
              <a:t>per il </a:t>
            </a:r>
            <a:r>
              <a:rPr lang="it-IT" sz="2400" b="1" dirty="0" smtClean="0"/>
              <a:t>Comune di Palermo saranno </a:t>
            </a:r>
            <a:r>
              <a:rPr lang="it-IT" sz="2400" b="1" dirty="0"/>
              <a:t>progressivamente attivati i servizi di identificazione </a:t>
            </a:r>
            <a:r>
              <a:rPr lang="it-IT" sz="2400" b="1" dirty="0" smtClean="0"/>
              <a:t>SPID, </a:t>
            </a:r>
            <a:r>
              <a:rPr lang="it-IT" sz="2400" dirty="0"/>
              <a:t>a partire dai seguenti servizi al cittadino: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400" dirty="0"/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it-IT" sz="2400" b="1" dirty="0">
                <a:solidFill>
                  <a:srgbClr val="FFC000"/>
                </a:solidFill>
              </a:rPr>
              <a:t>certificazione anagrafica;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it-IT" sz="2400" b="1" dirty="0">
                <a:solidFill>
                  <a:srgbClr val="FFC000"/>
                </a:solidFill>
              </a:rPr>
              <a:t>dichiarazione imposta di soggiorno.</a:t>
            </a:r>
          </a:p>
        </p:txBody>
      </p:sp>
      <p:sp>
        <p:nvSpPr>
          <p:cNvPr id="7" name="Rettangolo 6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>
                <a:solidFill>
                  <a:schemeClr val="tx1"/>
                </a:solidFill>
              </a:rPr>
              <a:t>Servizi</a:t>
            </a:r>
            <a:r>
              <a:rPr lang="it-IT" sz="3600" b="1" dirty="0"/>
              <a:t> con accesso </a:t>
            </a:r>
            <a:r>
              <a:rPr lang="it-IT" sz="3600" b="1" dirty="0" smtClean="0">
                <a:solidFill>
                  <a:schemeClr val="tx1"/>
                </a:solidFill>
              </a:rPr>
              <a:t>SPID </a:t>
            </a:r>
            <a:r>
              <a:rPr lang="it-IT" sz="3600" dirty="0" smtClean="0">
                <a:solidFill>
                  <a:schemeClr val="tx1"/>
                </a:solidFill>
              </a:rPr>
              <a:t>a</a:t>
            </a:r>
            <a:r>
              <a:rPr lang="it-IT" sz="3600" b="1" dirty="0" smtClean="0">
                <a:solidFill>
                  <a:schemeClr val="tx1"/>
                </a:solidFill>
              </a:rPr>
              <a:t> Palermo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7927" y="5586608"/>
            <a:ext cx="1926614" cy="127139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4709" y="5587212"/>
            <a:ext cx="3253217" cy="127078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586608"/>
            <a:ext cx="1864708" cy="127139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052" b="19517"/>
          <a:stretch/>
        </p:blipFill>
        <p:spPr>
          <a:xfrm>
            <a:off x="8875107" y="5586608"/>
            <a:ext cx="3312718" cy="127765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4541" y="5586608"/>
            <a:ext cx="1830567" cy="12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406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1600200"/>
            <a:ext cx="10676858" cy="344231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it-IT" sz="8000" dirty="0"/>
              <a:t>Altri </a:t>
            </a:r>
            <a:r>
              <a:rPr lang="it-IT" sz="8000" b="1" dirty="0"/>
              <a:t>elementi costitutivi </a:t>
            </a:r>
            <a:r>
              <a:rPr lang="it-IT" sz="8000" dirty="0"/>
              <a:t>della cittadinanza digitale sono i </a:t>
            </a:r>
            <a:r>
              <a:rPr lang="it-IT" sz="8000" b="1" dirty="0"/>
              <a:t>servizi anagrafici e gli strumenti di identificazione</a:t>
            </a:r>
            <a:r>
              <a:rPr lang="it-IT" sz="8000" dirty="0"/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it-IT" sz="80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it-IT" sz="7200" dirty="0"/>
              <a:t>Il Comune di Palermo ha avviato </a:t>
            </a:r>
            <a:r>
              <a:rPr lang="it-IT" sz="7200" b="1" dirty="0"/>
              <a:t>l’adesione all’ANPR</a:t>
            </a:r>
            <a:r>
              <a:rPr lang="it-IT" sz="7200" dirty="0"/>
              <a:t>, il cui cronoprogramma prevede il completamento delle attività di migrazione a marzo 2018;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it-IT" sz="72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it-IT" sz="7200" dirty="0"/>
              <a:t>È stato richiesto il </a:t>
            </a:r>
            <a:r>
              <a:rPr lang="it-IT" sz="7200" b="1" dirty="0"/>
              <a:t>ripopolamento INA</a:t>
            </a:r>
            <a:r>
              <a:rPr lang="it-IT" sz="7200" dirty="0"/>
              <a:t>, al fine di consentire l'inserimento del Comune di Palermo nel prossimo piano di dispiegamento per l'</a:t>
            </a:r>
            <a:r>
              <a:rPr lang="it-IT" sz="7200" b="1" dirty="0"/>
              <a:t>avvio del graduale rilascio della CIE.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8" r="5464"/>
          <a:stretch/>
        </p:blipFill>
        <p:spPr>
          <a:xfrm>
            <a:off x="0" y="5071612"/>
            <a:ext cx="3015916" cy="178638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2125" y="5067984"/>
            <a:ext cx="2832304" cy="179001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4429" y="5071612"/>
            <a:ext cx="3182251" cy="1790016"/>
          </a:xfrm>
          <a:prstGeom prst="rect">
            <a:avLst/>
          </a:prstGeom>
        </p:spPr>
      </p:pic>
      <p:grpSp>
        <p:nvGrpSpPr>
          <p:cNvPr id="9" name="Gruppo 8"/>
          <p:cNvGrpSpPr/>
          <p:nvPr/>
        </p:nvGrpSpPr>
        <p:grpSpPr>
          <a:xfrm>
            <a:off x="9031705" y="5067984"/>
            <a:ext cx="3181283" cy="1789804"/>
            <a:chOff x="9015663" y="4444379"/>
            <a:chExt cx="3181283" cy="1789804"/>
          </a:xfrm>
        </p:grpSpPr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15663" y="4444379"/>
              <a:ext cx="3181283" cy="1789804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781049" y="5435458"/>
              <a:ext cx="1584826" cy="543241"/>
            </a:xfrm>
            <a:prstGeom prst="rect">
              <a:avLst/>
            </a:prstGeom>
          </p:spPr>
        </p:pic>
      </p:grpSp>
      <p:sp>
        <p:nvSpPr>
          <p:cNvPr id="12" name="Rettangolo 11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cittadino digitale: </a:t>
            </a:r>
            <a:r>
              <a:rPr lang="it-IT" sz="3600" b="1" dirty="0">
                <a:solidFill>
                  <a:srgbClr val="FFC000"/>
                </a:solidFill>
              </a:rPr>
              <a:t>ANPR</a:t>
            </a:r>
            <a:r>
              <a:rPr lang="it-IT" sz="3600" b="1" dirty="0">
                <a:solidFill>
                  <a:schemeClr val="tx1"/>
                </a:solidFill>
              </a:rPr>
              <a:t> e </a:t>
            </a:r>
            <a:r>
              <a:rPr lang="it-IT" sz="3600" b="1" dirty="0">
                <a:solidFill>
                  <a:srgbClr val="FFC000"/>
                </a:solidFill>
              </a:rPr>
              <a:t>CIE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2075" y="-18572"/>
            <a:ext cx="1118226" cy="12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182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510021" y="1198474"/>
            <a:ext cx="10682289" cy="5011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None/>
            </a:pPr>
            <a:r>
              <a:rPr lang="it-IT" sz="3200" dirty="0"/>
              <a:t>Sistema Italia Digitale: </a:t>
            </a:r>
            <a:r>
              <a:rPr lang="it-IT" sz="3200" b="1" dirty="0">
                <a:solidFill>
                  <a:srgbClr val="FFC000"/>
                </a:solidFill>
              </a:rPr>
              <a:t>SPID - Identità Digitale</a:t>
            </a:r>
          </a:p>
          <a:p>
            <a:pPr marL="0" indent="0" algn="just">
              <a:buNone/>
            </a:pPr>
            <a:endParaRPr lang="it-IT" sz="1200" b="1" dirty="0"/>
          </a:p>
          <a:p>
            <a:pPr marL="0" indent="0" algn="just">
              <a:lnSpc>
                <a:spcPts val="2000"/>
              </a:lnSpc>
              <a:buNone/>
            </a:pPr>
            <a:r>
              <a:rPr lang="it-IT" sz="2200" b="1" dirty="0"/>
              <a:t>Documento Digitale Unificato </a:t>
            </a:r>
            <a:r>
              <a:rPr lang="it-IT" sz="2200" dirty="0"/>
              <a:t>=</a:t>
            </a:r>
            <a:r>
              <a:rPr lang="it-IT" sz="2200" b="1" dirty="0"/>
              <a:t> CIE + TS + CNS</a:t>
            </a:r>
          </a:p>
          <a:p>
            <a:pPr marL="0" indent="0" algn="just">
              <a:lnSpc>
                <a:spcPts val="2000"/>
              </a:lnSpc>
              <a:buNone/>
            </a:pPr>
            <a:endParaRPr lang="it-IT" sz="2200" b="1" dirty="0"/>
          </a:p>
          <a:p>
            <a:pPr marL="0" indent="0" algn="just">
              <a:lnSpc>
                <a:spcPts val="2000"/>
              </a:lnSpc>
              <a:buNone/>
            </a:pPr>
            <a:r>
              <a:rPr lang="it-IT" sz="2200" b="1" dirty="0"/>
              <a:t>Domicilio Digitale:</a:t>
            </a:r>
          </a:p>
          <a:p>
            <a:pPr marL="0" indent="0" algn="just">
              <a:lnSpc>
                <a:spcPts val="2000"/>
              </a:lnSpc>
              <a:buNone/>
            </a:pPr>
            <a:r>
              <a:rPr lang="it-IT" sz="2200" dirty="0"/>
              <a:t>indirizzo digitale (es.: posta elettronica certificata PEC) per facilitare la comunicazione tra pubblica amministrazione e cittadini</a:t>
            </a:r>
          </a:p>
          <a:p>
            <a:pPr marL="0" indent="0" algn="just">
              <a:lnSpc>
                <a:spcPts val="2000"/>
              </a:lnSpc>
              <a:buNone/>
            </a:pPr>
            <a:r>
              <a:rPr lang="it-IT" sz="2200" dirty="0"/>
              <a:t>Nell’Anagrafe sarà inserito anche il Domicilio Digitale che il cittadino può anche scegliere come canale esclusivo di comunicazione con la PA.</a:t>
            </a:r>
          </a:p>
          <a:p>
            <a:pPr marL="0" indent="0" algn="just">
              <a:lnSpc>
                <a:spcPts val="2000"/>
              </a:lnSpc>
              <a:buNone/>
            </a:pPr>
            <a:r>
              <a:rPr lang="it-IT" sz="2200" dirty="0"/>
              <a:t>Insieme all’</a:t>
            </a:r>
            <a:r>
              <a:rPr lang="it-IT" sz="2200" b="1" dirty="0"/>
              <a:t>Anagrafe Nazionale della Popolazione Residente (ANPR) </a:t>
            </a:r>
            <a:r>
              <a:rPr lang="it-IT" sz="2200" dirty="0"/>
              <a:t>costituisce elemento portante del Processo di Semplificazione e di tutti i processi innovativi conseguenti.</a:t>
            </a:r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646111" y="6390110"/>
            <a:ext cx="10682289" cy="4678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r">
              <a:buNone/>
            </a:pPr>
            <a:r>
              <a:rPr lang="it-IT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CIE</a:t>
            </a:r>
            <a:r>
              <a:rPr lang="it-IT" sz="1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it-IT" sz="1600" dirty="0">
                <a:solidFill>
                  <a:srgbClr val="FFC000"/>
                </a:solidFill>
              </a:rPr>
              <a:t>carta di identità elettronica</a:t>
            </a:r>
            <a:r>
              <a:rPr lang="it-IT" sz="1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it-IT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TS</a:t>
            </a:r>
            <a:r>
              <a:rPr lang="it-IT" sz="1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it-IT" sz="1600" dirty="0">
                <a:solidFill>
                  <a:srgbClr val="FFC000"/>
                </a:solidFill>
              </a:rPr>
              <a:t>tessera sanitaria (digitale) </a:t>
            </a:r>
            <a:r>
              <a:rPr lang="it-IT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CNS</a:t>
            </a:r>
            <a:r>
              <a:rPr lang="it-IT" sz="1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it-IT" sz="1600" dirty="0">
                <a:solidFill>
                  <a:srgbClr val="FFC000"/>
                </a:solidFill>
              </a:rPr>
              <a:t>carta nazionale dei servizi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10" t="19591" r="15002" b="19832"/>
          <a:stretch/>
        </p:blipFill>
        <p:spPr>
          <a:xfrm>
            <a:off x="10035203" y="2154436"/>
            <a:ext cx="1157107" cy="6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8663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646111" y="1628384"/>
            <a:ext cx="10682289" cy="522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None/>
            </a:pPr>
            <a:r>
              <a:rPr lang="it-IT" sz="3200" b="1" dirty="0"/>
              <a:t>Il processo di </a:t>
            </a:r>
            <a:r>
              <a:rPr lang="it-IT" sz="3200" b="1" dirty="0" smtClean="0"/>
              <a:t>digitalizzazione dei servizi</a:t>
            </a:r>
            <a:endParaRPr lang="it-IT" sz="3200" b="1" dirty="0"/>
          </a:p>
          <a:p>
            <a:pPr marL="0" indent="0" algn="just">
              <a:buNone/>
            </a:pPr>
            <a:endParaRPr lang="it-IT" sz="1000" b="1" dirty="0"/>
          </a:p>
          <a:p>
            <a:pPr marL="0" indent="0" algn="just">
              <a:buNone/>
            </a:pPr>
            <a:r>
              <a:rPr lang="it-IT" sz="2400" b="1" dirty="0"/>
              <a:t>il processo </a:t>
            </a:r>
            <a:r>
              <a:rPr lang="it-IT" sz="2400" b="1" dirty="0">
                <a:solidFill>
                  <a:srgbClr val="FFC000"/>
                </a:solidFill>
              </a:rPr>
              <a:t>Digital First</a:t>
            </a:r>
            <a:r>
              <a:rPr lang="it-IT" sz="2400" b="1" dirty="0"/>
              <a:t>: </a:t>
            </a:r>
            <a:r>
              <a:rPr lang="it-IT" sz="2400" dirty="0"/>
              <a:t>realizzazione della </a:t>
            </a:r>
            <a:r>
              <a:rPr lang="it-IT" sz="2400" b="1" dirty="0">
                <a:solidFill>
                  <a:srgbClr val="FFC000"/>
                </a:solidFill>
              </a:rPr>
              <a:t>Cittadinanza Digitale</a:t>
            </a:r>
          </a:p>
          <a:p>
            <a:pPr marL="0" indent="0" algn="just">
              <a:buNone/>
            </a:pPr>
            <a:endParaRPr lang="it-IT" b="1" i="1" dirty="0"/>
          </a:p>
          <a:p>
            <a:pPr algn="just"/>
            <a:r>
              <a:rPr lang="it-IT" dirty="0"/>
              <a:t>attivazione di </a:t>
            </a:r>
            <a:r>
              <a:rPr lang="it-IT" b="1" dirty="0"/>
              <a:t>Portali e soluzioni standard </a:t>
            </a:r>
            <a:r>
              <a:rPr lang="it-IT" dirty="0"/>
              <a:t>per servizi a cittadini e imprese </a:t>
            </a:r>
          </a:p>
          <a:p>
            <a:pPr algn="just"/>
            <a:r>
              <a:rPr lang="it-IT" dirty="0"/>
              <a:t>attivazione di </a:t>
            </a:r>
            <a:r>
              <a:rPr lang="it-IT" b="1" dirty="0"/>
              <a:t>Siti opportunamente normati </a:t>
            </a:r>
            <a:r>
              <a:rPr lang="it-IT" dirty="0"/>
              <a:t>come definito da Italia Login</a:t>
            </a:r>
          </a:p>
          <a:p>
            <a:pPr algn="just"/>
            <a:r>
              <a:rPr lang="it-IT" b="1" dirty="0"/>
              <a:t>ridefinizione e semplificazione processi amministrativi</a:t>
            </a:r>
          </a:p>
          <a:p>
            <a:pPr algn="just"/>
            <a:r>
              <a:rPr lang="it-IT" dirty="0"/>
              <a:t>definizione  </a:t>
            </a:r>
            <a:r>
              <a:rPr lang="it-IT" b="1" dirty="0"/>
              <a:t>Modello Organizzativo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266" b="37116"/>
          <a:stretch/>
        </p:blipFill>
        <p:spPr>
          <a:xfrm>
            <a:off x="0" y="5265682"/>
            <a:ext cx="12192000" cy="159231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87" t="18438" r="73468"/>
          <a:stretch/>
        </p:blipFill>
        <p:spPr>
          <a:xfrm>
            <a:off x="10035203" y="2154437"/>
            <a:ext cx="1157107" cy="470356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10" t="19591" r="15002" b="19832"/>
          <a:stretch/>
        </p:blipFill>
        <p:spPr>
          <a:xfrm>
            <a:off x="10035203" y="2154436"/>
            <a:ext cx="1157107" cy="62769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PON METRO Città di Palermo 2014-2020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80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1828800"/>
            <a:ext cx="10676858" cy="493525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8000" b="1" dirty="0"/>
              <a:t>La digitalizzazione dei servizi è l’occasione sia per rendere disponibili on line i servizi offerti dal Comune, sia per rivederli e crearne di nuovi.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80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7200" dirty="0"/>
              <a:t>Elemento fondamentale abilitante a ciò, per avere servizi effettivamente </a:t>
            </a:r>
            <a:r>
              <a:rPr lang="it-IT" sz="7200" b="1" dirty="0"/>
              <a:t>«end to end» </a:t>
            </a:r>
            <a:r>
              <a:rPr lang="it-IT" sz="7200" dirty="0"/>
              <a:t>è avere la possibilità di pagare on line.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72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7200" dirty="0"/>
              <a:t>A </a:t>
            </a:r>
            <a:r>
              <a:rPr lang="it-IT" sz="7200" b="1" dirty="0"/>
              <a:t>dicembre 2016</a:t>
            </a:r>
            <a:r>
              <a:rPr lang="it-IT" sz="7200" dirty="0"/>
              <a:t>, a seguito di conclusione dell’iter amministrativo e tecnico di adesione e di rilascio dell’autorizzazione all’esercizio da parte dell’Agenzia per l’Italia Digitale, </a:t>
            </a:r>
            <a:r>
              <a:rPr lang="it-IT" sz="7200" b="1" dirty="0"/>
              <a:t>il Comune di Palermo ha completato l’attivazione del nodo dei pagamenti, ed è stato effettuato il primo pagamento sul sistema di produzione del nodo di Palermo, riscontrato dalla tesoreria del Comune di Palermo</a:t>
            </a:r>
            <a:r>
              <a:rPr lang="it-IT" sz="7200" dirty="0"/>
              <a:t>. È stata resa disponibile la </a:t>
            </a:r>
            <a:r>
              <a:rPr lang="it-IT" sz="7200" b="1" dirty="0"/>
              <a:t>possibilità di pagare le sanzioni anticipate relative alle violazioni del Codice della strada</a:t>
            </a:r>
            <a:r>
              <a:rPr lang="it-IT" sz="7200" dirty="0"/>
              <a:t> e la TARI, a cui seguiranno l’imposta di soggiorno e le tasse scolastiche comunali.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7200" dirty="0"/>
              <a:t>È stata inoltre avviata (come attività pilota), con il Comune di Furnari (ME), l’adesione e l’utilizzo del NODO dei Pagamenti del Comune di </a:t>
            </a:r>
            <a:r>
              <a:rPr lang="it-IT" sz="7200" dirty="0" smtClean="0"/>
              <a:t>Palermo (SIMPATEL), </a:t>
            </a:r>
            <a:r>
              <a:rPr lang="it-IT" sz="7200" b="1" u="sng" dirty="0" smtClean="0"/>
              <a:t>possibilità che verrà progressivamente estesa, in particolare a tutti i comuni dell’area metropolitana</a:t>
            </a:r>
            <a:endParaRPr lang="it-IT" sz="7200" b="1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magine 5" descr="http://www.pmi.it/wp-content/uploads/2015/02/Screen-Shot-2015-02-19-at-21.36.12-e1424419704883.png"/>
          <p:cNvPicPr/>
          <p:nvPr/>
        </p:nvPicPr>
        <p:blipFill rotWithShape="1">
          <a:blip r:embed="rId2" cstate="print"/>
          <a:srcRect l="24351" r="23381"/>
          <a:stretch/>
        </p:blipFill>
        <p:spPr bwMode="auto">
          <a:xfrm>
            <a:off x="8597637" y="0"/>
            <a:ext cx="1263645" cy="119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Comune digitale al servizio</a:t>
            </a:r>
            <a:br>
              <a:rPr lang="it-IT" sz="3600" b="1" dirty="0"/>
            </a:br>
            <a:r>
              <a:rPr lang="it-IT" sz="3600" b="1" dirty="0"/>
              <a:t>del cittadino: </a:t>
            </a:r>
            <a:r>
              <a:rPr lang="it-IT" sz="3600" b="1" dirty="0">
                <a:solidFill>
                  <a:srgbClr val="FFC000"/>
                </a:solidFill>
              </a:rPr>
              <a:t>PAGOPA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0673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15452" y="2052917"/>
            <a:ext cx="4604358" cy="4711138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Servizi attivati</a:t>
            </a:r>
          </a:p>
          <a:p>
            <a:pPr lvl="1"/>
            <a:r>
              <a:rPr lang="it-IT" b="1" dirty="0"/>
              <a:t>Pagamento </a:t>
            </a:r>
            <a:r>
              <a:rPr lang="it-IT" b="1" dirty="0" smtClean="0"/>
              <a:t>TARI </a:t>
            </a:r>
            <a:r>
              <a:rPr lang="it-IT" dirty="0" smtClean="0"/>
              <a:t>(05/2017</a:t>
            </a:r>
            <a:r>
              <a:rPr lang="it-IT" dirty="0"/>
              <a:t>)</a:t>
            </a:r>
          </a:p>
          <a:p>
            <a:pPr lvl="1"/>
            <a:r>
              <a:rPr lang="it-IT" b="1" dirty="0"/>
              <a:t>Pagamento Violazioni al </a:t>
            </a:r>
            <a:r>
              <a:rPr lang="it-IT" b="1" dirty="0" err="1"/>
              <a:t>C.d.S</a:t>
            </a:r>
            <a:r>
              <a:rPr lang="it-IT" b="1" dirty="0"/>
              <a:t>. </a:t>
            </a:r>
            <a:r>
              <a:rPr lang="it-IT" dirty="0"/>
              <a:t>(05/2017)</a:t>
            </a:r>
          </a:p>
          <a:p>
            <a:r>
              <a:rPr lang="it-IT" b="1" dirty="0">
                <a:solidFill>
                  <a:srgbClr val="FFC000"/>
                </a:solidFill>
              </a:rPr>
              <a:t>Servizi in </a:t>
            </a:r>
            <a:r>
              <a:rPr lang="it-IT" b="1" dirty="0" smtClean="0">
                <a:solidFill>
                  <a:srgbClr val="FFC000"/>
                </a:solidFill>
              </a:rPr>
              <a:t>corso di </a:t>
            </a:r>
            <a:r>
              <a:rPr lang="it-IT" b="1" dirty="0">
                <a:solidFill>
                  <a:srgbClr val="FFC000"/>
                </a:solidFill>
              </a:rPr>
              <a:t>imminente attivazione</a:t>
            </a:r>
          </a:p>
          <a:p>
            <a:pPr lvl="1"/>
            <a:r>
              <a:rPr lang="it-IT" b="1" dirty="0"/>
              <a:t>Imposta di Soggiorno </a:t>
            </a:r>
            <a:r>
              <a:rPr lang="it-IT" dirty="0"/>
              <a:t>(entro 09/2017)</a:t>
            </a:r>
          </a:p>
        </p:txBody>
      </p:sp>
      <p:pic>
        <p:nvPicPr>
          <p:cNvPr id="6" name="Immagine 5" descr="http://www.pmi.it/wp-content/uploads/2015/02/Screen-Shot-2015-02-19-at-21.36.12-e1424419704883.png"/>
          <p:cNvPicPr/>
          <p:nvPr/>
        </p:nvPicPr>
        <p:blipFill rotWithShape="1">
          <a:blip r:embed="rId2" cstate="print"/>
          <a:srcRect l="24351" r="23381"/>
          <a:stretch/>
        </p:blipFill>
        <p:spPr bwMode="auto">
          <a:xfrm>
            <a:off x="8597637" y="0"/>
            <a:ext cx="1263645" cy="119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BCB26C7C-AF86-463A-B6B4-1BA6B2141B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9810" y="2052917"/>
            <a:ext cx="6069258" cy="4195481"/>
          </a:xfrm>
          <a:prstGeom prst="rect">
            <a:avLst/>
          </a:prstGeom>
        </p:spPr>
      </p:pic>
      <p:sp>
        <p:nvSpPr>
          <p:cNvPr id="13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il Comune </a:t>
            </a:r>
            <a:r>
              <a:rPr lang="it-IT" sz="3600" b="1" dirty="0" smtClean="0"/>
              <a:t>di Palermo:</a:t>
            </a:r>
          </a:p>
          <a:p>
            <a:r>
              <a:rPr lang="it-IT" sz="3600" b="1" dirty="0" smtClean="0"/>
              <a:t>servizi di </a:t>
            </a:r>
            <a:r>
              <a:rPr lang="it-IT" sz="3600" b="1" dirty="0">
                <a:solidFill>
                  <a:srgbClr val="FFC000"/>
                </a:solidFill>
              </a:rPr>
              <a:t>PAGOPA</a:t>
            </a:r>
            <a:endParaRPr lang="it-IT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22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http://www.pmi.it/wp-content/uploads/2015/02/Screen-Shot-2015-02-19-at-21.36.12-e1424419704883.png"/>
          <p:cNvPicPr/>
          <p:nvPr/>
        </p:nvPicPr>
        <p:blipFill rotWithShape="1">
          <a:blip r:embed="rId2" cstate="print"/>
          <a:srcRect l="24351" r="23381"/>
          <a:stretch/>
        </p:blipFill>
        <p:spPr bwMode="auto">
          <a:xfrm>
            <a:off x="8597637" y="0"/>
            <a:ext cx="1263645" cy="119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10402532" y="0"/>
            <a:ext cx="858428" cy="1248229"/>
          </a:xfrm>
          <a:prstGeom prst="rect">
            <a:avLst/>
          </a:prstGeom>
          <a:solidFill>
            <a:srgbClr val="1D1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sp>
        <p:nvSpPr>
          <p:cNvPr id="13" name="Titolo 1"/>
          <p:cNvSpPr txBox="1">
            <a:spLocks/>
          </p:cNvSpPr>
          <p:nvPr/>
        </p:nvSpPr>
        <p:spPr>
          <a:xfrm>
            <a:off x="646111" y="312606"/>
            <a:ext cx="10484190" cy="19360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tx1"/>
                </a:solidFill>
              </a:rPr>
              <a:t>Enti Creditori che hanno chiesto di aderire </a:t>
            </a:r>
          </a:p>
          <a:p>
            <a:r>
              <a:rPr lang="it-IT" sz="2800" dirty="0" smtClean="0">
                <a:solidFill>
                  <a:schemeClr val="tx1"/>
                </a:solidFill>
              </a:rPr>
              <a:t>al</a:t>
            </a:r>
            <a:r>
              <a:rPr lang="it-IT" sz="2800" b="1" dirty="0" smtClean="0">
                <a:solidFill>
                  <a:schemeClr val="tx1"/>
                </a:solidFill>
              </a:rPr>
              <a:t> </a:t>
            </a:r>
            <a:r>
              <a:rPr lang="it-IT" sz="2800" b="1" dirty="0">
                <a:solidFill>
                  <a:srgbClr val="FFC000"/>
                </a:solidFill>
              </a:rPr>
              <a:t>nodo </a:t>
            </a:r>
            <a:r>
              <a:rPr lang="it-IT" sz="2800" b="1" dirty="0" err="1" smtClean="0">
                <a:solidFill>
                  <a:srgbClr val="FFC000"/>
                </a:solidFill>
              </a:rPr>
              <a:t>PagoPa</a:t>
            </a:r>
            <a:r>
              <a:rPr lang="it-IT" sz="2800" b="1" dirty="0" smtClean="0">
                <a:solidFill>
                  <a:srgbClr val="FFC000"/>
                </a:solidFill>
              </a:rPr>
              <a:t> del Comune (</a:t>
            </a:r>
            <a:r>
              <a:rPr lang="it-IT" sz="2800" b="1" dirty="0" err="1" smtClean="0">
                <a:solidFill>
                  <a:srgbClr val="FFC000"/>
                </a:solidFill>
              </a:rPr>
              <a:t>Simpatel</a:t>
            </a:r>
            <a:r>
              <a:rPr lang="it-IT" sz="2800" b="1" dirty="0" smtClean="0">
                <a:solidFill>
                  <a:srgbClr val="FFC000"/>
                </a:solidFill>
              </a:rPr>
              <a:t>) </a:t>
            </a:r>
            <a:r>
              <a:rPr lang="it-IT" sz="2800" b="1" dirty="0">
                <a:solidFill>
                  <a:schemeClr val="tx1"/>
                </a:solidFill>
              </a:rPr>
              <a:t>e </a:t>
            </a:r>
            <a:r>
              <a:rPr lang="it-IT" sz="2800" b="1" dirty="0" smtClean="0">
                <a:solidFill>
                  <a:schemeClr val="tx1"/>
                </a:solidFill>
              </a:rPr>
              <a:t>di</a:t>
            </a:r>
          </a:p>
          <a:p>
            <a:r>
              <a:rPr lang="it-IT" sz="2800" b="1" dirty="0" smtClean="0">
                <a:solidFill>
                  <a:schemeClr val="tx1"/>
                </a:solidFill>
              </a:rPr>
              <a:t>prossima attivazione.</a:t>
            </a:r>
          </a:p>
          <a:p>
            <a:r>
              <a:rPr lang="it-IT" sz="2800" b="1" i="1" u="sng" dirty="0" smtClean="0">
                <a:solidFill>
                  <a:schemeClr val="tx1"/>
                </a:solidFill>
              </a:rPr>
              <a:t>Lo stesso meccanismo verrà replicato per consentire l’utilizzo di SPID da parte dei soggetti aderenti al nodo </a:t>
            </a:r>
            <a:r>
              <a:rPr lang="it-IT" sz="2800" b="1" i="1" u="sng" dirty="0" err="1" smtClean="0">
                <a:solidFill>
                  <a:schemeClr val="tx1"/>
                </a:solidFill>
              </a:rPr>
              <a:t>PagoPa</a:t>
            </a:r>
            <a:endParaRPr lang="it-IT" sz="2800" b="1" i="1" u="sng" dirty="0">
              <a:solidFill>
                <a:schemeClr val="tx1"/>
              </a:solidFill>
            </a:endParaRPr>
          </a:p>
        </p:txBody>
      </p:sp>
      <p:pic>
        <p:nvPicPr>
          <p:cNvPr id="11" name="Segnaposto contenuto 4">
            <a:extLst>
              <a:ext uri="{FF2B5EF4-FFF2-40B4-BE49-F238E27FC236}">
                <a16:creationId xmlns:a16="http://schemas.microsoft.com/office/drawing/2014/main" xmlns="" id="{B7C28FCF-8157-4A10-8A23-36BC3034A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52"/>
          <a:stretch/>
        </p:blipFill>
        <p:spPr>
          <a:xfrm>
            <a:off x="616334" y="2578335"/>
            <a:ext cx="10582704" cy="4175638"/>
          </a:xfrm>
        </p:spPr>
      </p:pic>
      <p:sp>
        <p:nvSpPr>
          <p:cNvPr id="3" name="Rettangolo 2"/>
          <p:cNvSpPr/>
          <p:nvPr/>
        </p:nvSpPr>
        <p:spPr>
          <a:xfrm>
            <a:off x="2016690" y="2578335"/>
            <a:ext cx="9182347" cy="4175638"/>
          </a:xfrm>
          <a:prstGeom prst="rect">
            <a:avLst/>
          </a:prstGeom>
          <a:solidFill>
            <a:schemeClr val="bg2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Segnaposto contenuto 2"/>
          <p:cNvSpPr txBox="1">
            <a:spLocks/>
          </p:cNvSpPr>
          <p:nvPr/>
        </p:nvSpPr>
        <p:spPr>
          <a:xfrm>
            <a:off x="3430587" y="3213487"/>
            <a:ext cx="6971945" cy="324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it-IT" b="1" dirty="0" smtClean="0">
              <a:solidFill>
                <a:srgbClr val="FFC000"/>
              </a:solidFill>
            </a:endParaRPr>
          </a:p>
          <a:p>
            <a:pPr lvl="1"/>
            <a:r>
              <a:rPr lang="it-IT" b="1" dirty="0" smtClean="0"/>
              <a:t>Comune di Caltavuturo</a:t>
            </a:r>
          </a:p>
          <a:p>
            <a:pPr lvl="1"/>
            <a:r>
              <a:rPr lang="it-IT" b="1" dirty="0"/>
              <a:t>Comune </a:t>
            </a:r>
            <a:r>
              <a:rPr lang="it-IT" b="1" dirty="0" smtClean="0"/>
              <a:t>di Furnari</a:t>
            </a:r>
          </a:p>
          <a:p>
            <a:pPr lvl="1"/>
            <a:r>
              <a:rPr lang="it-IT" b="1" dirty="0"/>
              <a:t>Comune </a:t>
            </a:r>
            <a:r>
              <a:rPr lang="it-IT" b="1" dirty="0" smtClean="0"/>
              <a:t>di Mezzojuso</a:t>
            </a:r>
          </a:p>
          <a:p>
            <a:pPr lvl="1"/>
            <a:r>
              <a:rPr lang="it-IT" b="1" dirty="0"/>
              <a:t>Comune </a:t>
            </a:r>
            <a:r>
              <a:rPr lang="it-IT" b="1" dirty="0" smtClean="0"/>
              <a:t>di Palermo</a:t>
            </a:r>
          </a:p>
          <a:p>
            <a:pPr lvl="1"/>
            <a:r>
              <a:rPr lang="it-IT" b="1" dirty="0"/>
              <a:t>Comune </a:t>
            </a:r>
            <a:r>
              <a:rPr lang="it-IT" b="1" dirty="0" smtClean="0"/>
              <a:t>di Rometta</a:t>
            </a:r>
          </a:p>
          <a:p>
            <a:pPr lvl="1"/>
            <a:r>
              <a:rPr lang="it-IT" b="1" dirty="0"/>
              <a:t>Comune </a:t>
            </a:r>
            <a:r>
              <a:rPr lang="it-IT" b="1" dirty="0" smtClean="0"/>
              <a:t>di San Filippo del Mela</a:t>
            </a:r>
          </a:p>
        </p:txBody>
      </p:sp>
    </p:spTree>
    <p:extLst>
      <p:ext uri="{BB962C8B-B14F-4D97-AF65-F5344CB8AC3E}">
        <p14:creationId xmlns:p14="http://schemas.microsoft.com/office/powerpoint/2010/main" xmlns="" val="1833795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902"/>
            <a:ext cx="12183904" cy="686090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75" r="27563"/>
          <a:stretch/>
        </p:blipFill>
        <p:spPr>
          <a:xfrm>
            <a:off x="7508038" y="0"/>
            <a:ext cx="3685478" cy="6857999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-10870" y="-2902"/>
            <a:ext cx="12202870" cy="6860901"/>
          </a:xfrm>
          <a:prstGeom prst="rect">
            <a:avLst/>
          </a:prstGeom>
          <a:gradFill>
            <a:gsLst>
              <a:gs pos="100000">
                <a:schemeClr val="accent1">
                  <a:lumMod val="25000"/>
                  <a:lumOff val="75000"/>
                  <a:alpha val="0"/>
                </a:schemeClr>
              </a:gs>
              <a:gs pos="14000">
                <a:schemeClr val="bg2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465546"/>
            <a:ext cx="10059988" cy="53924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Tra le aziende di Palermo che forniscono i servizi di base per la collettività urbana: </a:t>
            </a:r>
          </a:p>
          <a:p>
            <a:pPr marL="0" indent="0" algn="ctr">
              <a:buNone/>
            </a:pPr>
            <a:r>
              <a:rPr lang="it-IT" sz="3500" b="1" dirty="0">
                <a:solidFill>
                  <a:srgbClr val="FFC000"/>
                </a:solidFill>
              </a:rPr>
              <a:t>SISPI</a:t>
            </a:r>
          </a:p>
          <a:p>
            <a:pPr marL="0" indent="0" algn="just">
              <a:buNone/>
            </a:pPr>
            <a:r>
              <a:rPr lang="it-IT" sz="1400" dirty="0"/>
              <a:t>La SISPI Sistema Palermo Informatica </a:t>
            </a:r>
            <a:r>
              <a:rPr lang="it-IT" sz="1400" dirty="0" err="1"/>
              <a:t>S.p.A</a:t>
            </a:r>
            <a:r>
              <a:rPr lang="it-IT" sz="1400" dirty="0"/>
              <a:t> è la Società costituita nel 1988 su iniziativa del Comune di Palermo - allora socio di maggioranza - con la Finsiel S.p.A., per la progettazione, la realizzazione, lo sviluppo e la conduzione tecnica del Sistema Informatico e Telematico Comunale (SITEC).</a:t>
            </a:r>
          </a:p>
          <a:p>
            <a:pPr marL="0" indent="0" algn="just">
              <a:buNone/>
            </a:pPr>
            <a:r>
              <a:rPr lang="it-IT" sz="1400" dirty="0"/>
              <a:t>Dal 1990 lavora con l'Amministrazione Comunale di Palermo progettando e realizzando soluzioni tecnologiche per l'innovazione dei processi amministrativi.</a:t>
            </a:r>
          </a:p>
          <a:p>
            <a:pPr marL="0" indent="0">
              <a:buNone/>
            </a:pPr>
            <a:r>
              <a:rPr lang="it-IT" sz="1400" dirty="0" err="1"/>
              <a:t>Sispi</a:t>
            </a:r>
            <a:r>
              <a:rPr lang="it-IT" sz="1400" dirty="0"/>
              <a:t> progetta e realizza:</a:t>
            </a:r>
          </a:p>
          <a:p>
            <a:r>
              <a:rPr lang="it-IT" sz="1400" dirty="0"/>
              <a:t>sistemi informativi complessi,</a:t>
            </a:r>
          </a:p>
          <a:p>
            <a:r>
              <a:rPr lang="it-IT" sz="1400" dirty="0"/>
              <a:t>sistemi informativi territoriali,</a:t>
            </a:r>
          </a:p>
          <a:p>
            <a:r>
              <a:rPr lang="it-IT" sz="1400" dirty="0"/>
              <a:t>soluzioni Internet/Intranet,</a:t>
            </a:r>
          </a:p>
          <a:p>
            <a:r>
              <a:rPr lang="it-IT" sz="1400" dirty="0"/>
              <a:t>l'evoluzione delle applicazioni esistenti,</a:t>
            </a:r>
          </a:p>
          <a:p>
            <a:r>
              <a:rPr lang="it-IT" sz="1400" dirty="0"/>
              <a:t>la nuova architettura del SITEC,</a:t>
            </a:r>
          </a:p>
          <a:p>
            <a:r>
              <a:rPr lang="it-IT" sz="1400" dirty="0"/>
              <a:t>l'integrazione e la creazione dell'interscambio e della interoperabilità delle basi di dati esistenti e la progettazione delle nuove,</a:t>
            </a:r>
          </a:p>
          <a:p>
            <a:r>
              <a:rPr lang="it-IT" sz="1400" dirty="0"/>
              <a:t>la formazione e la consulenza specialistica attinente agli obiettivi di informatizzazione del Comune.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8038" y="-2901"/>
            <a:ext cx="2245561" cy="1201375"/>
          </a:xfrm>
          <a:prstGeom prst="rect">
            <a:avLst/>
          </a:prstGeom>
        </p:spPr>
      </p:pic>
      <p:sp>
        <p:nvSpPr>
          <p:cNvPr id="13" name="Titolo 1"/>
          <p:cNvSpPr txBox="1">
            <a:spLocks/>
          </p:cNvSpPr>
          <p:nvPr/>
        </p:nvSpPr>
        <p:spPr>
          <a:xfrm>
            <a:off x="646111" y="563322"/>
            <a:ext cx="10484190" cy="1007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SISPI </a:t>
            </a:r>
            <a:r>
              <a:rPr lang="it-IT" sz="3600" dirty="0">
                <a:solidFill>
                  <a:schemeClr val="tx1"/>
                </a:solidFill>
              </a:rPr>
              <a:t>- la </a:t>
            </a:r>
            <a:r>
              <a:rPr lang="it-IT" sz="3600" dirty="0">
                <a:solidFill>
                  <a:srgbClr val="FFC000"/>
                </a:solidFill>
              </a:rPr>
              <a:t>società in house</a:t>
            </a:r>
            <a:endParaRPr lang="it-IT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903956"/>
            <a:ext cx="10059988" cy="3306871"/>
          </a:xfrm>
        </p:spPr>
        <p:txBody>
          <a:bodyPr/>
          <a:lstStyle/>
          <a:p>
            <a:pPr marL="0" indent="0" algn="just">
              <a:buNone/>
            </a:pPr>
            <a:r>
              <a:rPr lang="it-IT" b="1" dirty="0"/>
              <a:t>l’adozione già in atto di </a:t>
            </a:r>
            <a:r>
              <a:rPr lang="it-IT" b="1" dirty="0">
                <a:solidFill>
                  <a:srgbClr val="FFC000"/>
                </a:solidFill>
              </a:rPr>
              <a:t>tecnologie e servizi digitali </a:t>
            </a:r>
            <a:r>
              <a:rPr lang="it-IT" b="1" dirty="0"/>
              <a:t>per migliorare i servizi urbani della </a:t>
            </a:r>
            <a:r>
              <a:rPr lang="it-IT" b="1" dirty="0" err="1">
                <a:solidFill>
                  <a:srgbClr val="FFC000"/>
                </a:solidFill>
              </a:rPr>
              <a:t>smart</a:t>
            </a:r>
            <a:r>
              <a:rPr lang="it-IT" b="1" dirty="0">
                <a:solidFill>
                  <a:srgbClr val="FFC000"/>
                </a:solidFill>
              </a:rPr>
              <a:t> city </a:t>
            </a:r>
            <a:r>
              <a:rPr lang="it-IT" b="1" dirty="0"/>
              <a:t>consentirà al </a:t>
            </a:r>
            <a:r>
              <a:rPr lang="it-IT" b="1" dirty="0">
                <a:solidFill>
                  <a:srgbClr val="FFC000"/>
                </a:solidFill>
              </a:rPr>
              <a:t>Comune di Palermo</a:t>
            </a:r>
            <a:r>
              <a:rPr lang="it-IT" b="1" dirty="0"/>
              <a:t>:</a:t>
            </a:r>
            <a:endParaRPr lang="it-IT" dirty="0"/>
          </a:p>
          <a:p>
            <a:pPr algn="just"/>
            <a:r>
              <a:rPr lang="it-IT" dirty="0"/>
              <a:t>Efficienza e rapidità nella fornitura di servizi di carattere amministrativo e burocratico al cittadino ed alle imprese</a:t>
            </a:r>
          </a:p>
          <a:p>
            <a:pPr algn="just"/>
            <a:r>
              <a:rPr lang="it-IT" dirty="0"/>
              <a:t>Formazione e crescita del cittadino per un uso </a:t>
            </a:r>
            <a:r>
              <a:rPr lang="it-IT" dirty="0" err="1"/>
              <a:t>smart</a:t>
            </a:r>
            <a:r>
              <a:rPr lang="it-IT" dirty="0"/>
              <a:t> e sostenibile della città</a:t>
            </a:r>
          </a:p>
          <a:p>
            <a:pPr algn="just"/>
            <a:r>
              <a:rPr lang="it-IT" dirty="0"/>
              <a:t>Riduzione degli spostamenti “fisici”, riduzione delle emissioni inquinanti, e conseguente riduzione dell’impatto sui volumi di mobilità urbana privata (e pubblica)</a:t>
            </a:r>
          </a:p>
          <a:p>
            <a:pPr marL="0" indent="0" algn="just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400" y="0"/>
            <a:ext cx="1133910" cy="119847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60"/>
          <a:stretch/>
        </p:blipFill>
        <p:spPr>
          <a:xfrm>
            <a:off x="10058400" y="4978096"/>
            <a:ext cx="2133600" cy="191295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46"/>
          <a:stretch/>
        </p:blipFill>
        <p:spPr>
          <a:xfrm>
            <a:off x="1841467" y="4983610"/>
            <a:ext cx="1979642" cy="1907438"/>
          </a:xfrm>
          <a:prstGeom prst="rect">
            <a:avLst/>
          </a:prstGeom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546199" cy="1451238"/>
          </a:xfrm>
        </p:spPr>
        <p:txBody>
          <a:bodyPr/>
          <a:lstStyle/>
          <a:p>
            <a:r>
              <a:rPr lang="it-IT" sz="3600" b="1" dirty="0"/>
              <a:t>il Comune digitale al servizio</a:t>
            </a:r>
            <a:br>
              <a:rPr lang="it-IT" sz="3600" b="1" dirty="0"/>
            </a:br>
            <a:r>
              <a:rPr lang="it-IT" sz="3600" b="1" dirty="0"/>
              <a:t>del cittadino: </a:t>
            </a:r>
            <a:r>
              <a:rPr lang="it-IT" sz="3600" b="1" dirty="0">
                <a:solidFill>
                  <a:srgbClr val="FFC000"/>
                </a:solidFill>
              </a:rPr>
              <a:t>conclusioni</a:t>
            </a:r>
            <a:endParaRPr lang="it-IT" dirty="0">
              <a:solidFill>
                <a:srgbClr val="FFC0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0" y="4978096"/>
            <a:ext cx="2438400" cy="191295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0" y="4978096"/>
            <a:ext cx="1838586" cy="191295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7067" y="4978096"/>
            <a:ext cx="1823382" cy="191295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0449" y="4978096"/>
            <a:ext cx="1989551" cy="188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4171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Ione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866</TotalTime>
  <Words>1318</Words>
  <Application>Microsoft Office PowerPoint</Application>
  <PresentationFormat>Personalizzato</PresentationFormat>
  <Paragraphs>121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Arial</vt:lpstr>
      <vt:lpstr>Century Gothic</vt:lpstr>
      <vt:lpstr>Segoe UI Light</vt:lpstr>
      <vt:lpstr>Segoe UI Semilight</vt:lpstr>
      <vt:lpstr>Verdana</vt:lpstr>
      <vt:lpstr>Wingdings 3</vt:lpstr>
      <vt:lpstr>Impact</vt:lpstr>
      <vt:lpstr>Ione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il Comune digitale al servizio del cittadino: conclusioni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Emilio Di Gristina</dc:creator>
  <cp:lastModifiedBy>01133540</cp:lastModifiedBy>
  <cp:revision>78</cp:revision>
  <dcterms:created xsi:type="dcterms:W3CDTF">2016-10-14T08:43:56Z</dcterms:created>
  <dcterms:modified xsi:type="dcterms:W3CDTF">2017-07-25T15:28:28Z</dcterms:modified>
</cp:coreProperties>
</file>