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82" r:id="rId9"/>
    <p:sldId id="283" r:id="rId10"/>
    <p:sldId id="267" r:id="rId11"/>
    <p:sldId id="287" r:id="rId12"/>
    <p:sldId id="269" r:id="rId13"/>
    <p:sldId id="288" r:id="rId14"/>
    <p:sldId id="289" r:id="rId15"/>
    <p:sldId id="294" r:id="rId16"/>
    <p:sldId id="268" r:id="rId17"/>
    <p:sldId id="280" r:id="rId18"/>
    <p:sldId id="270" r:id="rId19"/>
    <p:sldId id="272" r:id="rId20"/>
    <p:sldId id="292" r:id="rId21"/>
    <p:sldId id="273" r:id="rId22"/>
    <p:sldId id="276" r:id="rId23"/>
    <p:sldId id="278" r:id="rId24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ente" initials="u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6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8.xlsx"/><Relationship Id="rId4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028162074131505"/>
          <c:y val="1.3090700132417719E-2"/>
          <c:w val="0.79643771319465451"/>
          <c:h val="0.91341176094457455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Foglio1!$B$2:$B$7</c:f>
              <c:numCache>
                <c:formatCode>_(* #,##0.00_);_(* \(#,##0.00\);_(* "-"??_);_(@_)</c:formatCode>
                <c:ptCount val="6"/>
                <c:pt idx="0">
                  <c:v>84685.08</c:v>
                </c:pt>
                <c:pt idx="1">
                  <c:v>64487.01</c:v>
                </c:pt>
                <c:pt idx="2">
                  <c:v>87326.6</c:v>
                </c:pt>
                <c:pt idx="3">
                  <c:v>160630.23000000001</c:v>
                </c:pt>
                <c:pt idx="4">
                  <c:v>87434.54</c:v>
                </c:pt>
                <c:pt idx="5">
                  <c:v>87133.458369999993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38-204E-B926-C030A4F2EB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840448"/>
        <c:axId val="42841984"/>
        <c:axId val="43923648"/>
      </c:bar3DChart>
      <c:catAx>
        <c:axId val="4284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2841984"/>
        <c:crosses val="autoZero"/>
        <c:auto val="1"/>
        <c:lblAlgn val="ctr"/>
        <c:lblOffset val="100"/>
        <c:noMultiLvlLbl val="0"/>
      </c:catAx>
      <c:valAx>
        <c:axId val="4284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2840448"/>
        <c:crosses val="autoZero"/>
        <c:crossBetween val="between"/>
      </c:valAx>
      <c:serAx>
        <c:axId val="43923648"/>
        <c:scaling>
          <c:orientation val="minMax"/>
        </c:scaling>
        <c:delete val="1"/>
        <c:axPos val="b"/>
        <c:majorTickMark val="none"/>
        <c:minorTickMark val="none"/>
        <c:tickLblPos val="nextTo"/>
        <c:crossAx val="42841984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200" b="1" dirty="0"/>
              <a:t>analisi delle entrate</a:t>
            </a:r>
            <a:r>
              <a:rPr lang="it-IT" sz="1200" b="1" baseline="0" dirty="0"/>
              <a:t> (x 1000)</a:t>
            </a:r>
            <a:endParaRPr lang="it-IT" sz="1200" b="1" dirty="0"/>
          </a:p>
        </c:rich>
      </c:tx>
      <c:layout>
        <c:manualLayout>
          <c:xMode val="edge"/>
          <c:yMode val="edge"/>
          <c:x val="0.30681580158475141"/>
          <c:y val="4.705646961615630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22111493567333"/>
          <c:y val="0.13492265634787623"/>
          <c:w val="0.71550951935810458"/>
          <c:h val="0.70379196687535817"/>
        </c:manualLayout>
      </c:layout>
      <c:line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Entrate Tributarie (titolo I)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Foglio1!$B$2:$B$7</c:f>
              <c:numCache>
                <c:formatCode>_(* #,##0.00_);_(* \(#,##0.00\);_(* "-"??_);_(@_)</c:formatCode>
                <c:ptCount val="6"/>
                <c:pt idx="0">
                  <c:v>251896.34504999997</c:v>
                </c:pt>
                <c:pt idx="1">
                  <c:v>255693.63352999999</c:v>
                </c:pt>
                <c:pt idx="2">
                  <c:v>336990.58000999998</c:v>
                </c:pt>
                <c:pt idx="3">
                  <c:v>338132.06568</c:v>
                </c:pt>
                <c:pt idx="4">
                  <c:v>487551.15154000005</c:v>
                </c:pt>
                <c:pt idx="5">
                  <c:v>463076.33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821-2548-8087-C0B47914D733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Entrate da Trasferimenti (titolo II)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00"/>
              </a:solidFill>
              <a:ln w="9525">
                <a:solidFill>
                  <a:srgbClr val="FFFF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Foglio1!$C$2:$C$7</c:f>
              <c:numCache>
                <c:formatCode>_(* #,##0.00_);_(* \(#,##0.00\);_(* "-"??_);_(@_)</c:formatCode>
                <c:ptCount val="6"/>
                <c:pt idx="0">
                  <c:v>543548.95253999997</c:v>
                </c:pt>
                <c:pt idx="1">
                  <c:v>559929.35184000002</c:v>
                </c:pt>
                <c:pt idx="2">
                  <c:v>446009.62640999997</c:v>
                </c:pt>
                <c:pt idx="3">
                  <c:v>416044.45930000005</c:v>
                </c:pt>
                <c:pt idx="4">
                  <c:v>175753.23346999998</c:v>
                </c:pt>
                <c:pt idx="5">
                  <c:v>170586.68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821-2548-8087-C0B47914D733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Entrate Extra Tributarie (titolo III)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8.1955404321663351E-3"/>
                  <c:y val="1.8762690670303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1466553241247513E-3"/>
                  <c:y val="-3.3772843206546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rgbClr val="00B0F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Foglio1!$D$2:$D$7</c:f>
              <c:numCache>
                <c:formatCode>_(* #,##0.00_);_(* \(#,##0.00\);_(* "-"??_);_(@_)</c:formatCode>
                <c:ptCount val="6"/>
                <c:pt idx="0">
                  <c:v>61463.964869999996</c:v>
                </c:pt>
                <c:pt idx="1">
                  <c:v>64529.814590000002</c:v>
                </c:pt>
                <c:pt idx="2">
                  <c:v>55323.489760000004</c:v>
                </c:pt>
                <c:pt idx="3">
                  <c:v>55017.050350000005</c:v>
                </c:pt>
                <c:pt idx="4">
                  <c:v>64073.945659999983</c:v>
                </c:pt>
                <c:pt idx="5">
                  <c:v>94419.5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821-2548-8087-C0B47914D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888640"/>
        <c:axId val="43890176"/>
      </c:lineChart>
      <c:catAx>
        <c:axId val="4388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3890176"/>
        <c:crosses val="autoZero"/>
        <c:auto val="1"/>
        <c:lblAlgn val="ctr"/>
        <c:lblOffset val="100"/>
        <c:noMultiLvlLbl val="0"/>
      </c:catAx>
      <c:valAx>
        <c:axId val="43890176"/>
        <c:scaling>
          <c:orientation val="minMax"/>
          <c:max val="6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388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6987885722506864"/>
          <c:y val="9.8584821492891953E-2"/>
          <c:w val="0.12272676128859443"/>
          <c:h val="0.740990953723817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28162074131505"/>
          <c:y val="1.3090700132417719E-2"/>
          <c:w val="0.79643771319465451"/>
          <c:h val="0.91341176094457455"/>
        </c:manualLayout>
      </c:layout>
      <c:line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"/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</c:dPt>
          <c:dPt>
            <c:idx val="2"/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</c:dPt>
          <c:dPt>
            <c:idx val="3"/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</c:dPt>
          <c:dPt>
            <c:idx val="4"/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</c:dPt>
          <c:dPt>
            <c:idx val="5"/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Foglio1!$B$2:$B$6</c:f>
              <c:numCache>
                <c:formatCode>_(* #,##0.00_);_(* \(#,##0.00\);_(* "-"??_);_(@_)</c:formatCode>
                <c:ptCount val="5"/>
                <c:pt idx="0">
                  <c:v>1.54</c:v>
                </c:pt>
                <c:pt idx="1">
                  <c:v>1.47</c:v>
                </c:pt>
                <c:pt idx="2">
                  <c:v>1.28</c:v>
                </c:pt>
                <c:pt idx="3">
                  <c:v>1.3</c:v>
                </c:pt>
                <c:pt idx="4">
                  <c:v>1.37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57D-4E46-88A1-39DC378BE5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457216"/>
        <c:axId val="50459008"/>
      </c:lineChart>
      <c:catAx>
        <c:axId val="5045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459008"/>
        <c:crosses val="autoZero"/>
        <c:auto val="1"/>
        <c:lblAlgn val="ctr"/>
        <c:lblOffset val="100"/>
        <c:noMultiLvlLbl val="0"/>
      </c:catAx>
      <c:valAx>
        <c:axId val="50459008"/>
        <c:scaling>
          <c:orientation val="minMax"/>
          <c:min val="1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457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Spesa</a:t>
            </a:r>
            <a:r>
              <a:rPr lang="en-US" dirty="0"/>
              <a:t> </a:t>
            </a:r>
            <a:r>
              <a:rPr lang="en-US" dirty="0" err="1"/>
              <a:t>Corrente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Foglio1!$B$2:$B$6</c:f>
              <c:numCache>
                <c:formatCode>_(* #,##0.00_);_(* \(#,##0.00\);_(* "-"??_);_(@_)</c:formatCode>
                <c:ptCount val="5"/>
                <c:pt idx="0">
                  <c:v>781819.3</c:v>
                </c:pt>
                <c:pt idx="1">
                  <c:v>703492.8</c:v>
                </c:pt>
                <c:pt idx="2">
                  <c:v>747575.1</c:v>
                </c:pt>
                <c:pt idx="3">
                  <c:v>659788.19999999995</c:v>
                </c:pt>
                <c:pt idx="4">
                  <c:v>664598.9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91-D749-8F47-84725C29E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0521216"/>
        <c:axId val="50522752"/>
      </c:barChart>
      <c:catAx>
        <c:axId val="50521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522752"/>
        <c:crosses val="autoZero"/>
        <c:auto val="1"/>
        <c:lblAlgn val="ctr"/>
        <c:lblOffset val="100"/>
        <c:noMultiLvlLbl val="0"/>
      </c:catAx>
      <c:valAx>
        <c:axId val="505227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521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Spesa</a:t>
            </a:r>
            <a:r>
              <a:rPr lang="en-US" dirty="0"/>
              <a:t> </a:t>
            </a:r>
            <a:r>
              <a:rPr lang="en-US" dirty="0" err="1"/>
              <a:t>Investimento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Foglio1!$B$2:$B$6</c:f>
              <c:numCache>
                <c:formatCode>_(* #,##0.00_);_(* \(#,##0.00\);_(* "-"??_);_(@_)</c:formatCode>
                <c:ptCount val="5"/>
                <c:pt idx="0">
                  <c:v>38021.467769999996</c:v>
                </c:pt>
                <c:pt idx="1">
                  <c:v>163581.80796999997</c:v>
                </c:pt>
                <c:pt idx="2">
                  <c:v>122504.73844999998</c:v>
                </c:pt>
                <c:pt idx="3">
                  <c:v>64439.211189999987</c:v>
                </c:pt>
                <c:pt idx="4">
                  <c:v>62667.279109999989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CD-1747-8978-37D5C268E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268928"/>
        <c:axId val="44270720"/>
      </c:barChart>
      <c:catAx>
        <c:axId val="44268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4270720"/>
        <c:crosses val="autoZero"/>
        <c:auto val="1"/>
        <c:lblAlgn val="ctr"/>
        <c:lblOffset val="100"/>
        <c:noMultiLvlLbl val="0"/>
      </c:catAx>
      <c:valAx>
        <c:axId val="44270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4268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scuola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Foglio1!$B$2:$B$3</c:f>
              <c:numCache>
                <c:formatCode>_(* #,##0.00_);_(* \(#,##0.00\);_(* "-"??_);_(@_)</c:formatCode>
                <c:ptCount val="2"/>
                <c:pt idx="0">
                  <c:v>30534.787879999996</c:v>
                </c:pt>
                <c:pt idx="1">
                  <c:v>27505.812909999993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5A-C249-973E-11BBF9471B0D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cultura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Foglio1!$C$2:$C$3</c:f>
              <c:numCache>
                <c:formatCode>_(* #,##0.00_);_(* \(#,##0.00\);_(* "-"??_);_(@_)</c:formatCode>
                <c:ptCount val="2"/>
                <c:pt idx="0">
                  <c:v>13238.24511</c:v>
                </c:pt>
                <c:pt idx="1">
                  <c:v>11784.646420000001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D5A-C249-973E-11BBF9471B0D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sociale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Foglio1!$D$2:$D$3</c:f>
              <c:numCache>
                <c:formatCode>_(* #,##0.00_);_(* \(#,##0.00\);_(* "-"??_);_(@_)</c:formatCode>
                <c:ptCount val="2"/>
                <c:pt idx="0">
                  <c:v>47591.832509999993</c:v>
                </c:pt>
                <c:pt idx="1">
                  <c:v>52809.515590000003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D5A-C249-973E-11BBF9471B0D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complessivo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Foglio1!$E$2:$E$3</c:f>
              <c:numCache>
                <c:formatCode>#,##0.00</c:formatCode>
                <c:ptCount val="2"/>
                <c:pt idx="0">
                  <c:v>91364.8655</c:v>
                </c:pt>
                <c:pt idx="1">
                  <c:v>92099.974920000008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D5A-C249-973E-11BBF9471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56736"/>
        <c:axId val="44358272"/>
      </c:barChart>
      <c:catAx>
        <c:axId val="4435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4358272"/>
        <c:crosses val="autoZero"/>
        <c:auto val="1"/>
        <c:lblAlgn val="ctr"/>
        <c:lblOffset val="100"/>
        <c:noMultiLvlLbl val="0"/>
      </c:catAx>
      <c:valAx>
        <c:axId val="4435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435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200" b="1" baseline="0" dirty="0"/>
              <a:t>Spese di funzionamento (x 1000)</a:t>
            </a:r>
            <a:endParaRPr lang="it-IT" sz="1200" b="1" dirty="0"/>
          </a:p>
        </c:rich>
      </c:tx>
      <c:layout>
        <c:manualLayout>
          <c:xMode val="edge"/>
          <c:yMode val="edge"/>
          <c:x val="0.38160380211464962"/>
          <c:y val="4.000166648150205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221112904472788"/>
          <c:y val="0.13492274006591859"/>
          <c:w val="0.84127416862414583"/>
          <c:h val="0.69791296337443987"/>
        </c:manualLayout>
      </c:layout>
      <c:line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Utenze</c:v>
                </c:pt>
              </c:strCache>
            </c:strRef>
          </c:tx>
          <c:spPr>
            <a:ln w="28575" cap="rnd">
              <a:solidFill>
                <a:schemeClr val="tx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3.0304736797395417E-3"/>
                  <c:y val="-4.1152834870199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152368398698263E-3"/>
                  <c:y val="-2.35159056401140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1.4697441025071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Foglio1!$B$2:$B$7</c:f>
              <c:numCache>
                <c:formatCode>_(* #,##0.00_);_(* \(#,##0.00\);_(* "-"??_);_(@_)</c:formatCode>
                <c:ptCount val="6"/>
                <c:pt idx="0">
                  <c:v>18589.891319999999</c:v>
                </c:pt>
                <c:pt idx="1">
                  <c:v>19314.882120000002</c:v>
                </c:pt>
                <c:pt idx="2">
                  <c:v>25489.762719999999</c:v>
                </c:pt>
                <c:pt idx="3">
                  <c:v>23121.530719999999</c:v>
                </c:pt>
                <c:pt idx="4">
                  <c:v>22454.034589999999</c:v>
                </c:pt>
                <c:pt idx="5" formatCode="General">
                  <c:v>21864.677510000001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7CA-6444-B1A9-B2B4CE89BAA7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Fitti Passivi e Gestioni Condominiali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3.0304736797395417E-3"/>
                  <c:y val="2.64553938451282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0304736797395417E-3"/>
                  <c:y val="2.0576417435099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152368398698263E-3"/>
                  <c:y val="-2.3515905640114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576184199348854E-3"/>
                  <c:y val="-2.0576417435099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Foglio1!$C$2:$C$7</c:f>
              <c:numCache>
                <c:formatCode>_(* #,##0.00_);_(* \(#,##0.00\);_(* "-"??_);_(@_)</c:formatCode>
                <c:ptCount val="6"/>
                <c:pt idx="0">
                  <c:v>15950.473969999999</c:v>
                </c:pt>
                <c:pt idx="1">
                  <c:v>15614.435879999997</c:v>
                </c:pt>
                <c:pt idx="2">
                  <c:v>15819.179809999998</c:v>
                </c:pt>
                <c:pt idx="3">
                  <c:v>15055.858050000001</c:v>
                </c:pt>
                <c:pt idx="4">
                  <c:v>9683.3722700000017</c:v>
                </c:pt>
                <c:pt idx="5" formatCode="General">
                  <c:v>9444.5921999999991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7CA-6444-B1A9-B2B4CE89BAA7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Spese di funzionemtno proprie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5152368398697986E-3"/>
                  <c:y val="-3.8213346665185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0304736797395417E-3"/>
                  <c:y val="1.4697441025071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152368398698263E-3"/>
                  <c:y val="-2.0576417435099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1955404321663351E-3"/>
                  <c:y val="1.8762690670303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1466553241247513E-3"/>
                  <c:y val="-3.3772843206546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Foglio1!$D$2:$D$7</c:f>
              <c:numCache>
                <c:formatCode>_(* #,##0.00_);_(* \(#,##0.00\);_(* "-"??_);_(@_)</c:formatCode>
                <c:ptCount val="6"/>
                <c:pt idx="0">
                  <c:v>2412.6653799999999</c:v>
                </c:pt>
                <c:pt idx="1">
                  <c:v>1731.0996600000001</c:v>
                </c:pt>
                <c:pt idx="2">
                  <c:v>2467.8997000000004</c:v>
                </c:pt>
                <c:pt idx="3">
                  <c:v>2107.4722199999997</c:v>
                </c:pt>
                <c:pt idx="4">
                  <c:v>1886.85933</c:v>
                </c:pt>
                <c:pt idx="5" formatCode="General">
                  <c:v>1954.9173700000001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7CA-6444-B1A9-B2B4CE89BAA7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TOTALE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Foglio1!$E$2:$E$7</c:f>
              <c:numCache>
                <c:formatCode>_(* #,##0.00_);_(* \(#,##0.00\);_(* "-"??_);_(@_)</c:formatCode>
                <c:ptCount val="6"/>
                <c:pt idx="0">
                  <c:v>36953.03067</c:v>
                </c:pt>
                <c:pt idx="1">
                  <c:v>36660.417659999999</c:v>
                </c:pt>
                <c:pt idx="2">
                  <c:v>43776.842230000002</c:v>
                </c:pt>
                <c:pt idx="3">
                  <c:v>40284.860990000001</c:v>
                </c:pt>
                <c:pt idx="4">
                  <c:v>34024.266190000002</c:v>
                </c:pt>
                <c:pt idx="5">
                  <c:v>33264.187080000003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7CA-6444-B1A9-B2B4CE89BA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856320"/>
        <c:axId val="50857088"/>
      </c:lineChart>
      <c:catAx>
        <c:axId val="5085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857088"/>
        <c:crosses val="autoZero"/>
        <c:auto val="1"/>
        <c:lblAlgn val="ctr"/>
        <c:lblOffset val="100"/>
        <c:noMultiLvlLbl val="0"/>
      </c:catAx>
      <c:valAx>
        <c:axId val="50857088"/>
        <c:scaling>
          <c:orientation val="minMax"/>
          <c:max val="4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085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5427974469571656E-3"/>
          <c:y val="0.89224669481168761"/>
          <c:w val="0.93802955737903659"/>
          <c:h val="0.101392669333037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0.025</cdr:x>
      <cdr:y>0.83519</cdr:y>
    </cdr:from>
    <cdr:to>
      <cdr:x>0.2</cdr:x>
      <cdr:y>0.89642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144016" y="2946888"/>
          <a:ext cx="100811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100" b="1" dirty="0"/>
            <a:t>valori x 1000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03/05/2016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03/05/2016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03/05/2016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03/05/2016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03/05/2016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03/05/2016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03/05/2016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03/05/2016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03/05/2016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03/05/2016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03/05/2016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F29F44-73E9-407D-9E91-C5E29B8950A8}" type="datetimeFigureOut">
              <a:rPr lang="it-IT" smtClean="0"/>
              <a:pPr/>
              <a:t>03/05/2016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Excel_Worksheet5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Excel_Worksheet7.xlsx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57299"/>
            <a:ext cx="7772400" cy="2243152"/>
          </a:xfrm>
        </p:spPr>
        <p:txBody>
          <a:bodyPr/>
          <a:lstStyle/>
          <a:p>
            <a:r>
              <a:rPr lang="it-IT" dirty="0"/>
              <a:t> COMUNE </a:t>
            </a:r>
            <a:r>
              <a:rPr lang="it-IT" dirty="0" err="1"/>
              <a:t>DI</a:t>
            </a:r>
            <a:r>
              <a:rPr lang="it-IT" dirty="0"/>
              <a:t> PALERMO</a:t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it-IT" dirty="0"/>
              <a:t>Il Rendiconto  della Gestione 2015</a:t>
            </a:r>
          </a:p>
          <a:p>
            <a:pPr algn="ctr"/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000628" y="5445224"/>
            <a:ext cx="3171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Palermo,  03 maggio 2016</a:t>
            </a:r>
          </a:p>
        </p:txBody>
      </p:sp>
      <p:pic>
        <p:nvPicPr>
          <p:cNvPr id="5" name="Immagin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785786" y="714356"/>
          <a:ext cx="82867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Microsoft Drawing" r:id="rId4" imgW="1008063" imgH="836613" progId="MSDraw">
                  <p:embed/>
                </p:oleObj>
              </mc:Choice>
              <mc:Fallback>
                <p:oleObj name="Microsoft Drawing" r:id="rId4" imgW="1008063" imgH="836613" progId="MSDraw">
                  <p:embed/>
                  <p:pic>
                    <p:nvPicPr>
                      <p:cNvPr id="102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714356"/>
                        <a:ext cx="828675" cy="819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428596" y="635795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Elaborazione  Ufficio Bilancio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/>
              <a:t>IL SALDO </a:t>
            </a:r>
            <a:r>
              <a:rPr lang="it-IT" dirty="0" err="1"/>
              <a:t>DI</a:t>
            </a:r>
            <a:r>
              <a:rPr lang="it-IT" dirty="0"/>
              <a:t> CASSA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446856" y="1935480"/>
            <a:ext cx="8229600" cy="43891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sz="2800" dirty="0"/>
              <a:t>Il saldo di cassa al 31 dicembre 2015 è risultato essere pari ad </a:t>
            </a:r>
            <a:r>
              <a:rPr lang="it-IT" sz="2800" b="1" dirty="0"/>
              <a:t>€ 87.133.458,37</a:t>
            </a:r>
          </a:p>
          <a:p>
            <a:pPr algn="just">
              <a:buNone/>
            </a:pPr>
            <a:endParaRPr lang="it-IT" sz="1600" dirty="0"/>
          </a:p>
          <a:p>
            <a:pPr algn="just">
              <a:buNone/>
            </a:pPr>
            <a:r>
              <a:rPr lang="it-IT" sz="1600" dirty="0"/>
              <a:t>Tale dato, che risulta essere inferiore all’esercizio</a:t>
            </a:r>
          </a:p>
          <a:p>
            <a:pPr algn="just">
              <a:buNone/>
            </a:pPr>
            <a:r>
              <a:rPr lang="it-IT" sz="1600" dirty="0"/>
              <a:t>precedente di </a:t>
            </a:r>
            <a:r>
              <a:rPr lang="it-IT" sz="1600" b="1" dirty="0"/>
              <a:t>€ 301.081,05</a:t>
            </a:r>
            <a:r>
              <a:rPr lang="it-IT" sz="1600" dirty="0"/>
              <a:t> (€ 87,434,539,42),</a:t>
            </a:r>
          </a:p>
          <a:p>
            <a:pPr algn="just">
              <a:buNone/>
            </a:pPr>
            <a:r>
              <a:rPr lang="it-IT" sz="1600" dirty="0"/>
              <a:t>è la risultante dell’azione di buona </a:t>
            </a:r>
            <a:r>
              <a:rPr lang="it-IT" sz="1600" dirty="0" err="1"/>
              <a:t>ammini</a:t>
            </a:r>
            <a:r>
              <a:rPr lang="it-IT" sz="1600" dirty="0"/>
              <a:t>-</a:t>
            </a:r>
          </a:p>
          <a:p>
            <a:pPr algn="just">
              <a:buNone/>
            </a:pPr>
            <a:r>
              <a:rPr lang="it-IT" sz="1600" dirty="0" err="1"/>
              <a:t>strazione</a:t>
            </a:r>
            <a:r>
              <a:rPr lang="it-IT" sz="1600" dirty="0"/>
              <a:t> posta in essere dall’ </a:t>
            </a:r>
            <a:r>
              <a:rPr lang="it-IT" sz="1600" dirty="0" err="1"/>
              <a:t>Amministrazio</a:t>
            </a:r>
            <a:r>
              <a:rPr lang="it-IT" sz="1600" dirty="0"/>
              <a:t>-</a:t>
            </a:r>
          </a:p>
          <a:p>
            <a:pPr algn="just">
              <a:buNone/>
            </a:pPr>
            <a:r>
              <a:rPr lang="it-IT" sz="1600" dirty="0"/>
              <a:t>ne, che è riuscita, senza ricorrere ad alcuna </a:t>
            </a:r>
          </a:p>
          <a:p>
            <a:pPr algn="just">
              <a:buNone/>
            </a:pPr>
            <a:r>
              <a:rPr lang="it-IT" sz="1600" dirty="0"/>
              <a:t>anticipazione di tesoreria, a rispettare la</a:t>
            </a:r>
          </a:p>
          <a:p>
            <a:pPr algn="just">
              <a:buNone/>
            </a:pPr>
            <a:r>
              <a:rPr lang="it-IT" sz="1600" dirty="0"/>
              <a:t>programmazione dei pagamenti anticipando</a:t>
            </a:r>
          </a:p>
          <a:p>
            <a:pPr algn="just">
              <a:buNone/>
            </a:pPr>
            <a:r>
              <a:rPr lang="it-IT" sz="1600" dirty="0"/>
              <a:t>nei fatti gli obblighi di cassa imposti  dalle</a:t>
            </a:r>
          </a:p>
          <a:p>
            <a:pPr algn="just">
              <a:buNone/>
            </a:pPr>
            <a:r>
              <a:rPr lang="it-IT" sz="1600" dirty="0"/>
              <a:t>vigenti norme di Finanza Pubblica.</a:t>
            </a:r>
          </a:p>
          <a:p>
            <a:pPr algn="just"/>
            <a:endParaRPr lang="it-IT" sz="1600" dirty="0"/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130326006"/>
              </p:ext>
            </p:extLst>
          </p:nvPr>
        </p:nvGraphicFramePr>
        <p:xfrm>
          <a:off x="4499992" y="1993200"/>
          <a:ext cx="4416152" cy="4879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5364088" y="2694112"/>
            <a:ext cx="30781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b="1" dirty="0"/>
              <a:t>Saldo di cassa (x 1000)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/>
              <a:t>ANALISI DELLE ENTRATE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533747" y="1944226"/>
            <a:ext cx="8229600" cy="43891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1600" dirty="0"/>
              <a:t>Le politiche statali di contenimento del debito hanno avuto un notevole impatto sulla composizione delle Entrate Correnti del Comune di Palermo. </a:t>
            </a:r>
          </a:p>
          <a:p>
            <a:pPr marL="0" indent="0" algn="just">
              <a:buNone/>
            </a:pPr>
            <a:r>
              <a:rPr lang="it-IT" sz="1600" dirty="0"/>
              <a:t>Si è assistito, infatti, ad una netta riduzione dei trasferimenti correnti (titolo II), con contestuale incremento  delle entrate proprie di tipo tributario (titolo I) ed extra tributario (titolo III).</a:t>
            </a:r>
          </a:p>
          <a:p>
            <a:pPr algn="just">
              <a:buNone/>
            </a:pPr>
            <a:endParaRPr lang="it-IT" sz="1600" b="1" dirty="0"/>
          </a:p>
          <a:p>
            <a:pPr algn="just"/>
            <a:endParaRPr lang="it-IT" sz="1600" dirty="0"/>
          </a:p>
          <a:p>
            <a:pPr algn="just"/>
            <a:endParaRPr lang="it-IT" sz="1600" dirty="0"/>
          </a:p>
        </p:txBody>
      </p:sp>
      <p:graphicFrame>
        <p:nvGraphicFramePr>
          <p:cNvPr id="14" name="Grafico 13"/>
          <p:cNvGraphicFramePr/>
          <p:nvPr>
            <p:extLst>
              <p:ext uri="{D42A27DB-BD31-4B8C-83A1-F6EECF244321}">
                <p14:modId xmlns:p14="http://schemas.microsoft.com/office/powerpoint/2010/main" val="417514363"/>
              </p:ext>
            </p:extLst>
          </p:nvPr>
        </p:nvGraphicFramePr>
        <p:xfrm>
          <a:off x="311254" y="3068960"/>
          <a:ext cx="8452093" cy="360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ANALISI DELLE ENTRATE CORRENTI</a:t>
            </a:r>
            <a:br>
              <a:rPr lang="it-IT" dirty="0"/>
            </a:br>
            <a:r>
              <a:rPr lang="it-IT" dirty="0"/>
              <a:t>Le Entrate Tributarie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it-IT" sz="1300" dirty="0"/>
              <a:t>Le Entrate Tributarie sono state</a:t>
            </a:r>
          </a:p>
          <a:p>
            <a:pPr algn="just">
              <a:buNone/>
            </a:pPr>
            <a:r>
              <a:rPr lang="it-IT" sz="1300" dirty="0"/>
              <a:t>quelle che hanno registrato l’incremento </a:t>
            </a:r>
          </a:p>
          <a:p>
            <a:pPr algn="just">
              <a:buNone/>
            </a:pPr>
            <a:r>
              <a:rPr lang="it-IT" sz="1300" dirty="0"/>
              <a:t>più elevato nel periodo 2011/2015, in</a:t>
            </a:r>
          </a:p>
          <a:p>
            <a:pPr algn="just">
              <a:buNone/>
            </a:pPr>
            <a:r>
              <a:rPr lang="it-IT" sz="1300" dirty="0"/>
              <a:t>attuazione delle disposizioni del Federalismo</a:t>
            </a:r>
          </a:p>
          <a:p>
            <a:pPr algn="just">
              <a:buNone/>
            </a:pPr>
            <a:r>
              <a:rPr lang="it-IT" sz="1300" dirty="0"/>
              <a:t>Fiscale.</a:t>
            </a:r>
          </a:p>
          <a:p>
            <a:pPr algn="just">
              <a:buNone/>
            </a:pPr>
            <a:r>
              <a:rPr lang="it-IT" sz="1300" dirty="0"/>
              <a:t>Rispetto al 2014 si sono leggermente</a:t>
            </a:r>
          </a:p>
          <a:p>
            <a:pPr algn="just">
              <a:buNone/>
            </a:pPr>
            <a:r>
              <a:rPr lang="it-IT" sz="1300" dirty="0"/>
              <a:t>ridotte a seguito della riduzione della TARI e </a:t>
            </a:r>
          </a:p>
          <a:p>
            <a:pPr algn="just">
              <a:buNone/>
            </a:pPr>
            <a:r>
              <a:rPr lang="it-IT" sz="1300" dirty="0"/>
              <a:t>dell’applicazione dei nuovi postulati  contabili di cui al </a:t>
            </a:r>
            <a:r>
              <a:rPr lang="it-IT" sz="1300" dirty="0" err="1"/>
              <a:t>D.Lgs.</a:t>
            </a:r>
            <a:r>
              <a:rPr lang="it-IT" sz="1300" dirty="0"/>
              <a:t> 118/2011.</a:t>
            </a:r>
          </a:p>
          <a:p>
            <a:pPr algn="just">
              <a:buNone/>
            </a:pPr>
            <a:r>
              <a:rPr lang="it-IT" sz="1300" dirty="0"/>
              <a:t>e </a:t>
            </a:r>
            <a:r>
              <a:rPr lang="it-IT" sz="1300" dirty="0" err="1"/>
              <a:t>s.m</a:t>
            </a:r>
            <a:r>
              <a:rPr lang="it-IT" sz="1300" dirty="0"/>
              <a:t>. e i.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374" y="2509280"/>
            <a:ext cx="5100631" cy="358401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4099168"/>
            <a:ext cx="2816378" cy="19789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ANALISI DELLE ENTRATE CORRENTI</a:t>
            </a:r>
            <a:br>
              <a:rPr lang="it-IT" dirty="0"/>
            </a:br>
            <a:r>
              <a:rPr lang="it-IT" dirty="0"/>
              <a:t>Le Entrate da Trasferimenti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it-IT" sz="1300" dirty="0"/>
              <a:t>Anche nel 2015 le Entrate da Trasferimenti</a:t>
            </a:r>
          </a:p>
          <a:p>
            <a:pPr algn="just">
              <a:buNone/>
            </a:pPr>
            <a:r>
              <a:rPr lang="it-IT" sz="1300" dirty="0"/>
              <a:t>Correnti si sono notevolmente ridotte per</a:t>
            </a:r>
          </a:p>
          <a:p>
            <a:pPr algn="just">
              <a:buNone/>
            </a:pPr>
            <a:r>
              <a:rPr lang="it-IT" sz="1300" dirty="0"/>
              <a:t>effetto dei minori trasferimenti provenienti</a:t>
            </a:r>
          </a:p>
          <a:p>
            <a:pPr algn="just">
              <a:buNone/>
            </a:pPr>
            <a:r>
              <a:rPr lang="it-IT" sz="1300" dirty="0"/>
              <a:t>dal Governo  Centrale e da quello Regionale.</a:t>
            </a:r>
          </a:p>
          <a:p>
            <a:pPr algn="just">
              <a:buNone/>
            </a:pPr>
            <a:r>
              <a:rPr lang="it-IT" sz="1300" dirty="0"/>
              <a:t>Tale situazione ha determinato una forte</a:t>
            </a:r>
          </a:p>
          <a:p>
            <a:pPr algn="just">
              <a:buNone/>
            </a:pPr>
            <a:r>
              <a:rPr lang="it-IT" sz="1300" dirty="0"/>
              <a:t>riduzione dell’incidenza erariale sulle capa-</a:t>
            </a:r>
          </a:p>
          <a:p>
            <a:pPr algn="just">
              <a:buNone/>
            </a:pPr>
            <a:r>
              <a:rPr lang="it-IT" sz="1300" dirty="0" err="1"/>
              <a:t>cità</a:t>
            </a:r>
            <a:r>
              <a:rPr lang="it-IT" sz="1300" dirty="0"/>
              <a:t> finanziarie del Comune </a:t>
            </a:r>
            <a:r>
              <a:rPr lang="it-IT" sz="1400" dirty="0"/>
              <a:t>di Palermo.</a:t>
            </a:r>
          </a:p>
          <a:p>
            <a:pPr algn="just">
              <a:buNone/>
            </a:pPr>
            <a:endParaRPr lang="it-IT" sz="1800" dirty="0"/>
          </a:p>
          <a:p>
            <a:pPr algn="just"/>
            <a:endParaRPr lang="it-IT" sz="1600" dirty="0"/>
          </a:p>
          <a:p>
            <a:pPr algn="just"/>
            <a:endParaRPr lang="it-IT" sz="16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2492896"/>
            <a:ext cx="5186439" cy="364430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3933056"/>
            <a:ext cx="3120182" cy="21924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ANALISI DELLE ENTRATE CORRENTI</a:t>
            </a:r>
            <a:br>
              <a:rPr lang="it-IT" dirty="0"/>
            </a:br>
            <a:r>
              <a:rPr lang="it-IT" dirty="0"/>
              <a:t>Le Entrate </a:t>
            </a:r>
            <a:r>
              <a:rPr lang="it-IT" dirty="0" err="1"/>
              <a:t>ExtraTributarie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it-IT" sz="1200" dirty="0"/>
              <a:t>Le Entrate Extra Tributarie si sono</a:t>
            </a:r>
          </a:p>
          <a:p>
            <a:pPr algn="just">
              <a:buNone/>
            </a:pPr>
            <a:r>
              <a:rPr lang="it-IT" sz="1200" dirty="0"/>
              <a:t>notevolmente incrementate rispetto al 2014.</a:t>
            </a:r>
          </a:p>
          <a:p>
            <a:pPr algn="just">
              <a:buNone/>
            </a:pPr>
            <a:r>
              <a:rPr lang="it-IT" sz="1200" dirty="0"/>
              <a:t>Ciò è stata la conseguenza dell’applicazione</a:t>
            </a:r>
          </a:p>
          <a:p>
            <a:pPr algn="just">
              <a:buNone/>
            </a:pPr>
            <a:r>
              <a:rPr lang="it-IT" sz="1200" dirty="0"/>
              <a:t>dei nuovi postulati contabili di cui al</a:t>
            </a:r>
          </a:p>
          <a:p>
            <a:pPr algn="just">
              <a:buNone/>
            </a:pPr>
            <a:r>
              <a:rPr lang="it-IT" sz="1200" dirty="0" err="1"/>
              <a:t>D.Lgs.</a:t>
            </a:r>
            <a:r>
              <a:rPr lang="it-IT" sz="1200" dirty="0"/>
              <a:t> 118/2011 e ss.mm. e ii. che impongono</a:t>
            </a:r>
          </a:p>
          <a:p>
            <a:pPr algn="just">
              <a:buNone/>
            </a:pPr>
            <a:r>
              <a:rPr lang="it-IT" sz="1200" dirty="0"/>
              <a:t>la registrazione delle entrate  al valore</a:t>
            </a:r>
          </a:p>
          <a:p>
            <a:pPr algn="just">
              <a:buNone/>
            </a:pPr>
            <a:r>
              <a:rPr lang="it-IT" sz="1200" dirty="0"/>
              <a:t>nominale. Si è provveduto pertanto a costi-</a:t>
            </a:r>
          </a:p>
          <a:p>
            <a:pPr algn="just">
              <a:buNone/>
            </a:pPr>
            <a:r>
              <a:rPr lang="it-IT" sz="1200" dirty="0" err="1"/>
              <a:t>tuire</a:t>
            </a:r>
            <a:r>
              <a:rPr lang="it-IT" sz="1200" dirty="0"/>
              <a:t> dal 2015 adeguati Fondi Crediti Dubbia</a:t>
            </a:r>
          </a:p>
          <a:p>
            <a:pPr algn="just">
              <a:buNone/>
            </a:pPr>
            <a:r>
              <a:rPr lang="it-IT" sz="1200" dirty="0"/>
              <a:t>Esigibilità.</a:t>
            </a:r>
          </a:p>
          <a:p>
            <a:pPr algn="just">
              <a:buNone/>
            </a:pPr>
            <a:endParaRPr lang="it-IT" sz="14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816" y="2468132"/>
            <a:ext cx="5261671" cy="369717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3980300"/>
            <a:ext cx="3109611" cy="21850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ANALISI DELLE ENTRATE</a:t>
            </a:r>
            <a:br>
              <a:rPr lang="it-IT" dirty="0"/>
            </a:br>
            <a:r>
              <a:rPr lang="it-IT" dirty="0"/>
              <a:t>IN CONTO CAPITALE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it-IT" sz="1500" dirty="0"/>
          </a:p>
          <a:p>
            <a:pPr algn="just">
              <a:buNone/>
            </a:pPr>
            <a:r>
              <a:rPr lang="it-IT" sz="1500" dirty="0"/>
              <a:t>Le Entrate da trasferimenti in conto</a:t>
            </a:r>
          </a:p>
          <a:p>
            <a:pPr algn="just">
              <a:buNone/>
            </a:pPr>
            <a:r>
              <a:rPr lang="it-IT" sz="1500" dirty="0"/>
              <a:t>capitale hanno rilavato un notevole</a:t>
            </a:r>
          </a:p>
          <a:p>
            <a:pPr algn="just">
              <a:buNone/>
            </a:pPr>
            <a:r>
              <a:rPr lang="it-IT" sz="1500" dirty="0"/>
              <a:t>aumento nel 2015 rispetto all’esercizio</a:t>
            </a:r>
          </a:p>
          <a:p>
            <a:pPr algn="just">
              <a:buNone/>
            </a:pPr>
            <a:r>
              <a:rPr lang="it-IT" sz="1500" dirty="0"/>
              <a:t>precedente, con un loro incremento</a:t>
            </a:r>
          </a:p>
          <a:p>
            <a:pPr algn="just">
              <a:buNone/>
            </a:pPr>
            <a:r>
              <a:rPr lang="it-IT" sz="1500" dirty="0"/>
              <a:t>del 22,23%.</a:t>
            </a:r>
          </a:p>
          <a:p>
            <a:pPr algn="just">
              <a:buNone/>
            </a:pPr>
            <a:endParaRPr lang="it-IT" sz="1800" dirty="0"/>
          </a:p>
          <a:p>
            <a:pPr algn="just">
              <a:buNone/>
            </a:pPr>
            <a:endParaRPr lang="it-IT" sz="1800" dirty="0"/>
          </a:p>
          <a:p>
            <a:pPr algn="just">
              <a:buNone/>
            </a:pPr>
            <a:endParaRPr lang="it-IT" sz="1800" dirty="0"/>
          </a:p>
          <a:p>
            <a:pPr algn="just"/>
            <a:endParaRPr lang="it-IT" sz="16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2409640"/>
            <a:ext cx="5258447" cy="3694907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69" y="3861048"/>
            <a:ext cx="3192860" cy="22434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ANALISI DELLE ENTRATE DA ACCENSIONE DI PRESTITI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r>
              <a:rPr lang="it-IT" sz="1300" dirty="0"/>
              <a:t>Seppure nel corso dell’esercizio 2015 sono stati attivati nuovi mutui, tutti contratti con la Cassa DD e PP.,  per complessivi €28 mln., l’indice di indebitamento (q. interessi su entrate titoli I+II+III accertate nel 2013) risulta essere di solo 1,37% (rispetto al limite </a:t>
            </a:r>
            <a:r>
              <a:rPr lang="it-IT" sz="1300" dirty="0" err="1"/>
              <a:t>max</a:t>
            </a:r>
            <a:r>
              <a:rPr lang="it-IT" sz="1300" dirty="0"/>
              <a:t> consentito del 12%). Si riporta l’andamento nel periodo 2011/2015:</a:t>
            </a:r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900" dirty="0"/>
          </a:p>
        </p:txBody>
      </p:sp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1215757294"/>
              </p:ext>
            </p:extLst>
          </p:nvPr>
        </p:nvGraphicFramePr>
        <p:xfrm>
          <a:off x="395536" y="2924944"/>
          <a:ext cx="8136904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7515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/>
              <a:t>ANALISI DELLE SPESE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r>
              <a:rPr lang="it-IT" sz="1300" dirty="0"/>
              <a:t>Dal lato delle spese  sono stati</a:t>
            </a:r>
          </a:p>
          <a:p>
            <a:pPr algn="just">
              <a:buNone/>
            </a:pPr>
            <a:r>
              <a:rPr lang="it-IT" sz="1300" dirty="0"/>
              <a:t>garantiti tutti i servizi  indispensabili </a:t>
            </a:r>
          </a:p>
          <a:p>
            <a:pPr algn="just">
              <a:buNone/>
            </a:pPr>
            <a:r>
              <a:rPr lang="it-IT" sz="1300" dirty="0"/>
              <a:t>come dimostra l’andamento della spesa </a:t>
            </a:r>
          </a:p>
          <a:p>
            <a:pPr algn="just">
              <a:buNone/>
            </a:pPr>
            <a:r>
              <a:rPr lang="it-IT" sz="1300" dirty="0"/>
              <a:t>nel suo complesso nel periodo 2011/2015.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1748" y="1988840"/>
            <a:ext cx="5080587" cy="407398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393" y="3566532"/>
            <a:ext cx="338180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60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ANALISI DELLE SPESE</a:t>
            </a:r>
            <a:br>
              <a:rPr lang="it-IT" dirty="0"/>
            </a:br>
            <a:r>
              <a:rPr lang="it-IT" dirty="0"/>
              <a:t>La Spesa Corrente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r>
              <a:rPr lang="it-IT" sz="1300" dirty="0"/>
              <a:t>La spesa corrente  ha risentito delle</a:t>
            </a:r>
          </a:p>
          <a:p>
            <a:pPr algn="just">
              <a:buNone/>
            </a:pPr>
            <a:r>
              <a:rPr lang="it-IT" sz="1300" dirty="0"/>
              <a:t>politiche di  Austerity del Governo e</a:t>
            </a:r>
          </a:p>
          <a:p>
            <a:pPr algn="just">
              <a:buNone/>
            </a:pPr>
            <a:r>
              <a:rPr lang="it-IT" sz="1300" dirty="0"/>
              <a:t>della Unione Europea,  in particolare</a:t>
            </a:r>
          </a:p>
          <a:p>
            <a:pPr algn="just">
              <a:buNone/>
            </a:pPr>
            <a:r>
              <a:rPr lang="it-IT" sz="1300" dirty="0"/>
              <a:t>con il  rispetto della normativa sul</a:t>
            </a:r>
          </a:p>
          <a:p>
            <a:pPr algn="just">
              <a:buNone/>
            </a:pPr>
            <a:r>
              <a:rPr lang="it-IT" sz="1300" dirty="0"/>
              <a:t>Patto di Stabilità Interno.</a:t>
            </a:r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r>
              <a:rPr lang="it-IT" sz="1300" dirty="0"/>
              <a:t>La spesa corrente 2015 è stata  così</a:t>
            </a:r>
          </a:p>
          <a:p>
            <a:pPr algn="just">
              <a:buNone/>
            </a:pPr>
            <a:r>
              <a:rPr lang="it-IT" sz="1300" dirty="0"/>
              <a:t>finanziata:</a:t>
            </a:r>
          </a:p>
          <a:p>
            <a:pPr algn="just">
              <a:buNone/>
            </a:pPr>
            <a:r>
              <a:rPr lang="it-IT" sz="1300" dirty="0"/>
              <a:t>- </a:t>
            </a:r>
            <a:r>
              <a:rPr lang="it-IT" sz="1300" dirty="0" err="1"/>
              <a:t>Trasf</a:t>
            </a:r>
            <a:r>
              <a:rPr lang="it-IT" sz="1300" dirty="0"/>
              <a:t>. U.E.		€   0,119 mln.</a:t>
            </a:r>
          </a:p>
          <a:p>
            <a:pPr algn="just">
              <a:buNone/>
            </a:pPr>
            <a:r>
              <a:rPr lang="it-IT" sz="1300" dirty="0"/>
              <a:t>- </a:t>
            </a:r>
            <a:r>
              <a:rPr lang="it-IT" sz="1300" dirty="0" err="1"/>
              <a:t>Trasf</a:t>
            </a:r>
            <a:r>
              <a:rPr lang="it-IT" sz="1300" dirty="0"/>
              <a:t>. Stato 	€ 80,800 mln.</a:t>
            </a:r>
          </a:p>
          <a:p>
            <a:pPr algn="just">
              <a:buNone/>
            </a:pPr>
            <a:r>
              <a:rPr lang="it-IT" sz="1300" dirty="0"/>
              <a:t>- </a:t>
            </a:r>
            <a:r>
              <a:rPr lang="it-IT" sz="1300" dirty="0" err="1"/>
              <a:t>Trasf</a:t>
            </a:r>
            <a:r>
              <a:rPr lang="it-IT" sz="1300" dirty="0"/>
              <a:t>. Regione 	€   48,073 mln.</a:t>
            </a:r>
          </a:p>
          <a:p>
            <a:pPr marL="0" indent="0" algn="just">
              <a:buNone/>
            </a:pPr>
            <a:r>
              <a:rPr lang="it-IT" sz="1300" dirty="0"/>
              <a:t>- </a:t>
            </a:r>
            <a:r>
              <a:rPr lang="it-IT" sz="1300" dirty="0" err="1"/>
              <a:t>Trasf</a:t>
            </a:r>
            <a:r>
              <a:rPr lang="it-IT" sz="1300" dirty="0"/>
              <a:t>. altri		€   0,00 mln.</a:t>
            </a:r>
          </a:p>
          <a:p>
            <a:pPr marL="0" indent="0" algn="just">
              <a:buNone/>
            </a:pPr>
            <a:r>
              <a:rPr lang="it-IT" sz="1300" dirty="0"/>
              <a:t>- Avanzo di Amm.ne	€   20,018 mln.</a:t>
            </a:r>
          </a:p>
          <a:p>
            <a:pPr algn="just">
              <a:buNone/>
            </a:pPr>
            <a:r>
              <a:rPr lang="it-IT" sz="1300" dirty="0"/>
              <a:t>- Risorse proprie	€ 515,315 mln.</a:t>
            </a:r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1101140879"/>
              </p:ext>
            </p:extLst>
          </p:nvPr>
        </p:nvGraphicFramePr>
        <p:xfrm>
          <a:off x="3779912" y="2132856"/>
          <a:ext cx="490688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Spesa Corrente</a:t>
            </a:r>
            <a:endParaRPr lang="it-IT" sz="1600" b="1" u="sng" dirty="0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11560" y="7026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 fontScale="8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/>
              <a:t>ANALISI DELLE SPESE</a:t>
            </a:r>
          </a:p>
          <a:p>
            <a:pPr algn="ctr"/>
            <a:r>
              <a:rPr lang="it-IT" dirty="0"/>
              <a:t>per </a:t>
            </a:r>
            <a:r>
              <a:rPr lang="it-IT" dirty="0" err="1"/>
              <a:t>interventidi</a:t>
            </a:r>
            <a:r>
              <a:rPr lang="it-IT" dirty="0"/>
              <a:t> bilancio</a:t>
            </a:r>
          </a:p>
        </p:txBody>
      </p:sp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689204"/>
              </p:ext>
            </p:extLst>
          </p:nvPr>
        </p:nvGraphicFramePr>
        <p:xfrm>
          <a:off x="627063" y="2636838"/>
          <a:ext cx="7921625" cy="192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Worksheet" r:id="rId4" imgW="9458435" imgH="2295457" progId="Excel.Sheet.12">
                  <p:embed/>
                </p:oleObj>
              </mc:Choice>
              <mc:Fallback>
                <p:oleObj name="Worksheet" r:id="rId4" imgW="9458435" imgH="2295457" progId="Excel.Sheet.12">
                  <p:embed/>
                  <p:pic>
                    <p:nvPicPr>
                      <p:cNvPr id="7" name="Oggetto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7063" y="2636838"/>
                        <a:ext cx="7921625" cy="1922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8529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ANALISI DELLE SPESE</a:t>
            </a:r>
            <a:br>
              <a:rPr lang="it-IT" dirty="0"/>
            </a:br>
            <a:r>
              <a:rPr lang="it-IT" dirty="0"/>
              <a:t>La Spesa Investimento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r>
              <a:rPr lang="it-IT" sz="1300" dirty="0"/>
              <a:t>Anche la spesa investimento ha risentito </a:t>
            </a:r>
          </a:p>
          <a:p>
            <a:pPr algn="just">
              <a:buNone/>
            </a:pPr>
            <a:r>
              <a:rPr lang="it-IT" sz="1300" dirty="0"/>
              <a:t>delle politiche di Austerity del Governo</a:t>
            </a:r>
          </a:p>
          <a:p>
            <a:pPr algn="just">
              <a:buNone/>
            </a:pPr>
            <a:r>
              <a:rPr lang="it-IT" sz="1300" dirty="0"/>
              <a:t>imposte  dalla Unione Europea per il rispetto</a:t>
            </a:r>
          </a:p>
          <a:p>
            <a:pPr algn="just">
              <a:buNone/>
            </a:pPr>
            <a:r>
              <a:rPr lang="it-IT" sz="1300" dirty="0"/>
              <a:t>della normativa sul Patto di Stabilità Interno.</a:t>
            </a:r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endParaRPr lang="it-IT" sz="1300" dirty="0"/>
          </a:p>
          <a:p>
            <a:pPr algn="just">
              <a:buNone/>
            </a:pPr>
            <a:r>
              <a:rPr lang="it-IT" sz="1300" dirty="0"/>
              <a:t>La spesa investimento 2015 è stata  così</a:t>
            </a:r>
          </a:p>
          <a:p>
            <a:pPr algn="just">
              <a:buNone/>
            </a:pPr>
            <a:r>
              <a:rPr lang="it-IT" sz="1300" dirty="0"/>
              <a:t>finanziata:</a:t>
            </a:r>
          </a:p>
          <a:p>
            <a:pPr algn="just">
              <a:buNone/>
            </a:pPr>
            <a:r>
              <a:rPr lang="it-IT" sz="1300" dirty="0"/>
              <a:t>- </a:t>
            </a:r>
            <a:r>
              <a:rPr lang="it-IT" sz="1300" dirty="0" err="1"/>
              <a:t>Trasf</a:t>
            </a:r>
            <a:r>
              <a:rPr lang="it-IT" sz="1300" dirty="0"/>
              <a:t>. U.E.		€   0,755 mln.</a:t>
            </a:r>
          </a:p>
          <a:p>
            <a:pPr algn="just">
              <a:buNone/>
            </a:pPr>
            <a:r>
              <a:rPr lang="it-IT" sz="1300" dirty="0"/>
              <a:t>- </a:t>
            </a:r>
            <a:r>
              <a:rPr lang="it-IT" sz="1300" dirty="0" err="1"/>
              <a:t>Trasf</a:t>
            </a:r>
            <a:r>
              <a:rPr lang="it-IT" sz="1300" dirty="0"/>
              <a:t>. Stato 	€ 25,870 mln.</a:t>
            </a:r>
          </a:p>
          <a:p>
            <a:pPr algn="just">
              <a:buNone/>
            </a:pPr>
            <a:r>
              <a:rPr lang="it-IT" sz="1300" dirty="0"/>
              <a:t>- </a:t>
            </a:r>
            <a:r>
              <a:rPr lang="it-IT" sz="1300" dirty="0" err="1"/>
              <a:t>Trasf</a:t>
            </a:r>
            <a:r>
              <a:rPr lang="it-IT" sz="1300" dirty="0"/>
              <a:t>. Regione 	€   1,477 mln.</a:t>
            </a:r>
          </a:p>
          <a:p>
            <a:pPr marL="0" indent="0" algn="just">
              <a:buNone/>
            </a:pPr>
            <a:r>
              <a:rPr lang="it-IT" sz="1300" dirty="0"/>
              <a:t>- </a:t>
            </a:r>
            <a:r>
              <a:rPr lang="it-IT" sz="1300" dirty="0" err="1"/>
              <a:t>Trasf</a:t>
            </a:r>
            <a:r>
              <a:rPr lang="it-IT" sz="1300" dirty="0"/>
              <a:t>. altri		€   0,00 mln.</a:t>
            </a:r>
          </a:p>
          <a:p>
            <a:pPr marL="0" indent="0" algn="just">
              <a:buNone/>
            </a:pPr>
            <a:r>
              <a:rPr lang="it-IT" sz="1300" dirty="0"/>
              <a:t>- Mutui		€ 14,273 mln.</a:t>
            </a:r>
          </a:p>
          <a:p>
            <a:pPr marL="0" indent="0" algn="just">
              <a:buNone/>
            </a:pPr>
            <a:r>
              <a:rPr lang="it-IT" sz="1300" dirty="0"/>
              <a:t>- Avanzo di Amm.ne	€   6,323 mln.</a:t>
            </a:r>
          </a:p>
          <a:p>
            <a:pPr algn="just">
              <a:buNone/>
            </a:pPr>
            <a:r>
              <a:rPr lang="it-IT" sz="1300" dirty="0"/>
              <a:t>- Risorse proprie	€ 13,966 mln.</a:t>
            </a:r>
          </a:p>
          <a:p>
            <a:pPr algn="just">
              <a:buNone/>
            </a:pPr>
            <a:endParaRPr lang="it-IT" sz="1800" dirty="0"/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4189291858"/>
              </p:ext>
            </p:extLst>
          </p:nvPr>
        </p:nvGraphicFramePr>
        <p:xfrm>
          <a:off x="3779912" y="2132856"/>
          <a:ext cx="490688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Spesa Investimento</a:t>
            </a:r>
            <a:endParaRPr lang="it-IT" sz="1600" dirty="0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11560" y="7026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 fontScale="8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/>
              <a:t>ANALISI DELLE SPESE</a:t>
            </a:r>
          </a:p>
          <a:p>
            <a:pPr algn="ctr"/>
            <a:r>
              <a:rPr lang="it-IT" dirty="0"/>
              <a:t>per interventi di bilancio</a:t>
            </a:r>
          </a:p>
        </p:txBody>
      </p:sp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602430"/>
              </p:ext>
            </p:extLst>
          </p:nvPr>
        </p:nvGraphicFramePr>
        <p:xfrm>
          <a:off x="627063" y="2636838"/>
          <a:ext cx="7866062" cy="160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Worksheet" r:id="rId4" imgW="9391712" imgH="1914457" progId="Excel.Sheet.12">
                  <p:embed/>
                </p:oleObj>
              </mc:Choice>
              <mc:Fallback>
                <p:oleObj name="Worksheet" r:id="rId4" imgW="9391712" imgH="1914457" progId="Excel.Sheet.12">
                  <p:embed/>
                  <p:pic>
                    <p:nvPicPr>
                      <p:cNvPr id="7" name="Oggetto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7063" y="2636838"/>
                        <a:ext cx="7866062" cy="160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3317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Risorse destinate ai settori</a:t>
            </a:r>
            <a:br>
              <a:rPr lang="it-IT" dirty="0"/>
            </a:br>
            <a:r>
              <a:rPr lang="it-IT" sz="3300" dirty="0"/>
              <a:t>Scuola, Cultura ed Sociale</a:t>
            </a:r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7187015"/>
              </p:ext>
            </p:extLst>
          </p:nvPr>
        </p:nvGraphicFramePr>
        <p:xfrm>
          <a:off x="731752" y="2564904"/>
          <a:ext cx="7728680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55576" y="162880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Di seguito vengono riportati i dati relativi alle risorse finanziarie destinate nel 2014 e nel 2015 nei settori scuola, cultura e sociale:</a:t>
            </a:r>
          </a:p>
        </p:txBody>
      </p:sp>
    </p:spTree>
    <p:extLst>
      <p:ext uri="{BB962C8B-B14F-4D97-AF65-F5344CB8AC3E}">
        <p14:creationId xmlns:p14="http://schemas.microsoft.com/office/powerpoint/2010/main" val="700107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Risorse destinate ai settori</a:t>
            </a:r>
            <a:br>
              <a:rPr lang="it-IT" dirty="0"/>
            </a:br>
            <a:r>
              <a:rPr lang="it-IT" sz="3300" dirty="0"/>
              <a:t>Scuola, Cultura ed Sociale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179512" y="1412777"/>
            <a:ext cx="85176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dirty="0"/>
              <a:t>Le principali voci di spesa destinate nel 2015 ad ogni singolo settore sono le seguenti:</a:t>
            </a:r>
          </a:p>
          <a:p>
            <a:endParaRPr lang="it-IT" sz="1500" dirty="0"/>
          </a:p>
          <a:p>
            <a:r>
              <a:rPr lang="it-IT" sz="1500" dirty="0"/>
              <a:t>SETTORE SCUOLE:</a:t>
            </a:r>
          </a:p>
          <a:p>
            <a:pPr marL="342900" indent="-342900">
              <a:buFontTx/>
              <a:buAutoNum type="arabicParenR"/>
            </a:pPr>
            <a:r>
              <a:rPr lang="it-IT" sz="1500" dirty="0"/>
              <a:t>spese per affitti, funzionamento, manutenzione ordinaria, conduzione  impianti termici e contributi alla scuola, € € 3.801.440,04;</a:t>
            </a:r>
          </a:p>
          <a:p>
            <a:pPr marL="342900" indent="-342900">
              <a:buAutoNum type="arabicParenR"/>
            </a:pPr>
            <a:r>
              <a:rPr lang="it-IT" sz="1500" dirty="0"/>
              <a:t>assistenza specialistica ad alunni disabili, € 3.204.285,78; </a:t>
            </a:r>
          </a:p>
          <a:p>
            <a:pPr marL="342900" indent="-342900">
              <a:buAutoNum type="arabicParenR"/>
            </a:pPr>
            <a:r>
              <a:rPr lang="it-IT" sz="1500" dirty="0"/>
              <a:t>refezione scolastica, € 2.474.923,62;</a:t>
            </a:r>
          </a:p>
          <a:p>
            <a:pPr marL="342900" indent="-342900">
              <a:buAutoNum type="arabicParenR"/>
            </a:pPr>
            <a:r>
              <a:rPr lang="it-IT" sz="1500" dirty="0"/>
              <a:t>Trasporto alunni, € 1.031.800,00.</a:t>
            </a:r>
          </a:p>
          <a:p>
            <a:endParaRPr lang="it-IT" sz="1500" dirty="0"/>
          </a:p>
          <a:p>
            <a:r>
              <a:rPr lang="it-IT" sz="1500" dirty="0"/>
              <a:t>SETTORE CULTURA:</a:t>
            </a:r>
          </a:p>
          <a:p>
            <a:pPr marL="342900" indent="-342900">
              <a:buAutoNum type="arabicParenR"/>
            </a:pPr>
            <a:r>
              <a:rPr lang="it-IT" sz="1500" dirty="0"/>
              <a:t>contributo a Teatri Biondo e Massimo € 3.390.000,00;</a:t>
            </a:r>
          </a:p>
          <a:p>
            <a:pPr marL="342900" indent="-342900">
              <a:buFontTx/>
              <a:buAutoNum type="arabicParenR"/>
            </a:pPr>
            <a:r>
              <a:rPr lang="it-IT" sz="1500" dirty="0"/>
              <a:t>musei e spazi espositivi, € 5.198.591,88;</a:t>
            </a:r>
          </a:p>
          <a:p>
            <a:pPr marL="342900" indent="-342900">
              <a:buFontTx/>
              <a:buAutoNum type="arabicParenR"/>
            </a:pPr>
            <a:r>
              <a:rPr lang="it-IT" sz="1500" dirty="0"/>
              <a:t>promozione e la realizzazione di spettacoli ed </a:t>
            </a:r>
            <a:r>
              <a:rPr lang="it-IT" sz="1500" dirty="0" err="1"/>
              <a:t>attivita'</a:t>
            </a:r>
            <a:r>
              <a:rPr lang="it-IT" sz="1500" dirty="0"/>
              <a:t> ricreative comprese le </a:t>
            </a:r>
            <a:r>
              <a:rPr lang="it-IT" sz="1500" dirty="0" err="1"/>
              <a:t>festivita'</a:t>
            </a:r>
            <a:r>
              <a:rPr lang="it-IT" sz="1500" dirty="0"/>
              <a:t> religiose, €  1.420.381,48.</a:t>
            </a:r>
          </a:p>
          <a:p>
            <a:endParaRPr lang="it-IT" sz="1500" dirty="0"/>
          </a:p>
          <a:p>
            <a:r>
              <a:rPr lang="it-IT" sz="1500" dirty="0"/>
              <a:t>SETTORE SOCIALE:</a:t>
            </a:r>
          </a:p>
          <a:p>
            <a:pPr marL="342900" indent="-342900">
              <a:buAutoNum type="arabicParenR"/>
            </a:pPr>
            <a:r>
              <a:rPr lang="it-IT" sz="1500" dirty="0"/>
              <a:t>ricovero minori, inabili, disagiati psichici e accoglienza ragazze madri  € 16.670.188,57;</a:t>
            </a:r>
          </a:p>
          <a:p>
            <a:pPr marL="342900" indent="-342900">
              <a:buFontTx/>
              <a:buAutoNum type="arabicParenR"/>
            </a:pPr>
            <a:r>
              <a:rPr lang="it-IT" sz="1500" dirty="0"/>
              <a:t>asili nido € 9.458.678,78;</a:t>
            </a:r>
          </a:p>
          <a:p>
            <a:pPr marL="342900" indent="-342900">
              <a:buAutoNum type="arabicParenR"/>
            </a:pPr>
            <a:r>
              <a:rPr lang="it-IT" sz="1500" dirty="0"/>
              <a:t>interventi 328/2000, € 3.809.611,85; </a:t>
            </a:r>
          </a:p>
          <a:p>
            <a:pPr marL="342900" indent="-342900">
              <a:buAutoNum type="arabicParenR"/>
            </a:pPr>
            <a:r>
              <a:rPr lang="it-IT" sz="1500" dirty="0"/>
              <a:t>interventi 285/1997, €  965.679,31;</a:t>
            </a:r>
          </a:p>
          <a:p>
            <a:pPr marL="342900" indent="-342900">
              <a:buAutoNum type="arabicParenR"/>
            </a:pPr>
            <a:r>
              <a:rPr lang="it-IT" sz="1500" dirty="0"/>
              <a:t>contributo alloggiativo € 207.524,00;</a:t>
            </a:r>
          </a:p>
          <a:p>
            <a:pPr marL="342900" indent="-342900">
              <a:buAutoNum type="arabicParenR"/>
            </a:pPr>
            <a:r>
              <a:rPr lang="it-IT" sz="1500" dirty="0"/>
              <a:t>assistenza economica straordinaria, € 1.891.941,54;</a:t>
            </a:r>
          </a:p>
          <a:p>
            <a:pPr marL="342900" indent="-342900">
              <a:buAutoNum type="arabicParenR"/>
            </a:pPr>
            <a:endParaRPr lang="it-IT" sz="1500" dirty="0"/>
          </a:p>
          <a:p>
            <a:endParaRPr lang="it-IT" sz="1500" dirty="0"/>
          </a:p>
        </p:txBody>
      </p:sp>
    </p:spTree>
    <p:extLst>
      <p:ext uri="{BB962C8B-B14F-4D97-AF65-F5344CB8AC3E}">
        <p14:creationId xmlns:p14="http://schemas.microsoft.com/office/powerpoint/2010/main" val="2749077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ANALISI DELLE SPESE</a:t>
            </a:r>
            <a:br>
              <a:rPr lang="it-IT" dirty="0"/>
            </a:br>
            <a:r>
              <a:rPr lang="it-IT" dirty="0"/>
              <a:t>La Spesa del Personale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it-IT" sz="1800" dirty="0"/>
          </a:p>
          <a:p>
            <a:pPr algn="just">
              <a:buNone/>
            </a:pPr>
            <a:r>
              <a:rPr lang="it-IT" sz="1800" dirty="0"/>
              <a:t>La spesa complessiva del Personale è in costante.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780928"/>
            <a:ext cx="8866132" cy="302807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609600" y="8564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 fontScale="8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/>
              <a:t>ANALISI DELLE SPESE</a:t>
            </a:r>
            <a:br>
              <a:rPr lang="it-IT" dirty="0"/>
            </a:br>
            <a:r>
              <a:rPr lang="it-IT" dirty="0"/>
              <a:t>Le Spese di Funzionamento</a:t>
            </a: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5294706"/>
              </p:ext>
            </p:extLst>
          </p:nvPr>
        </p:nvGraphicFramePr>
        <p:xfrm>
          <a:off x="597421" y="2924944"/>
          <a:ext cx="8151043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egnaposto contenuto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 2"/>
              <a:buNone/>
            </a:pPr>
            <a:endParaRPr lang="it-IT" sz="1800" dirty="0"/>
          </a:p>
          <a:p>
            <a:pPr algn="just">
              <a:buFont typeface="Wingdings 2"/>
              <a:buNone/>
            </a:pPr>
            <a:r>
              <a:rPr lang="it-IT" sz="1800" dirty="0"/>
              <a:t>Le spese di funzionamento sono in costante riduzione.</a:t>
            </a:r>
          </a:p>
        </p:txBody>
      </p:sp>
    </p:spTree>
    <p:extLst>
      <p:ext uri="{BB962C8B-B14F-4D97-AF65-F5344CB8AC3E}">
        <p14:creationId xmlns:p14="http://schemas.microsoft.com/office/powerpoint/2010/main" val="2587437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ANALISI DELLE SPESE</a:t>
            </a:r>
            <a:br>
              <a:rPr lang="it-IT" dirty="0"/>
            </a:br>
            <a:r>
              <a:rPr lang="it-IT" dirty="0"/>
              <a:t>L’Indebitamento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285720" y="1935480"/>
            <a:ext cx="8229600" cy="43891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sz="1500" dirty="0"/>
              <a:t>L’indebitamento è complessivamente aumentato di € 7,1 mln. Sono state rimborsate quote capitali per € 20,961 mln. e contratti nuovi mutui per € 28,066 mln. Si conferma l’obiettivo di tenere basso l’incidenza dell’indebitamento, passato dal 1,30% del 2014 al 1,37% del 2015.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10" y="2852936"/>
            <a:ext cx="8459990" cy="288936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ANALSI PER INDICI</a:t>
            </a:r>
            <a:br>
              <a:rPr lang="it-IT" dirty="0"/>
            </a:br>
            <a:r>
              <a:rPr lang="it-IT" dirty="0"/>
              <a:t>ECONOMICO FINANZIARI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285720" y="1935480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1800" dirty="0"/>
              <a:t>Indice di Autonomia Finanziaria</a:t>
            </a:r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r>
              <a:rPr lang="it-IT" sz="1800" dirty="0"/>
              <a:t>Rappresenta  quanta parte delle entrate correnti  è costituita da entrate proprie (Tributarie ed Extra Tributarie).</a:t>
            </a:r>
          </a:p>
          <a:p>
            <a:pPr algn="ctr">
              <a:buNone/>
            </a:pPr>
            <a:endParaRPr lang="it-IT" sz="1800" dirty="0"/>
          </a:p>
          <a:p>
            <a:pPr algn="just">
              <a:buNone/>
            </a:pPr>
            <a:endParaRPr lang="it-IT" sz="18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68" y="2420888"/>
            <a:ext cx="8753086" cy="298946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ANALSI PER INDICI</a:t>
            </a:r>
            <a:br>
              <a:rPr lang="it-IT" dirty="0"/>
            </a:br>
            <a:r>
              <a:rPr lang="it-IT" dirty="0"/>
              <a:t>ECONOMICO FINANZIARI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285720" y="1935480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1800" dirty="0"/>
              <a:t>Indice della Pressione Tributaria</a:t>
            </a:r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 algn="just">
              <a:buNone/>
            </a:pPr>
            <a:r>
              <a:rPr lang="it-IT" sz="1800" dirty="0"/>
              <a:t>Rappresenta  l’incidenza media pro capite delle entrate tributarie sulla  popolazione residente.</a:t>
            </a:r>
          </a:p>
          <a:p>
            <a:pPr algn="ctr">
              <a:buNone/>
            </a:pPr>
            <a:endParaRPr lang="it-IT" sz="1800" dirty="0"/>
          </a:p>
          <a:p>
            <a:pPr algn="just">
              <a:buNone/>
            </a:pPr>
            <a:endParaRPr lang="it-IT" sz="18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20888"/>
            <a:ext cx="8316932" cy="284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95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ANALSI PER INDICI</a:t>
            </a:r>
            <a:br>
              <a:rPr lang="it-IT" dirty="0"/>
            </a:br>
            <a:r>
              <a:rPr lang="it-IT" dirty="0"/>
              <a:t>ECONOMICO FINANZIARI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285720" y="1935480"/>
            <a:ext cx="8229600" cy="438912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1800" dirty="0"/>
              <a:t>Indice di Rigidità Strutturale</a:t>
            </a:r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r>
              <a:rPr lang="it-IT" sz="1800" dirty="0"/>
              <a:t>Rappresenta  quanto incidono la spesa del Personale e la spesa per rate per prestiti (Mutui ed Obbligazioni) sul totale delle entrate correnti.</a:t>
            </a:r>
          </a:p>
          <a:p>
            <a:pPr algn="ctr">
              <a:buNone/>
            </a:pPr>
            <a:endParaRPr lang="it-IT" sz="1800" dirty="0"/>
          </a:p>
          <a:p>
            <a:pPr algn="just">
              <a:buNone/>
            </a:pPr>
            <a:endParaRPr lang="it-IT" sz="18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85" y="2348880"/>
            <a:ext cx="8433515" cy="28803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ANALSI PER INDICI</a:t>
            </a:r>
            <a:br>
              <a:rPr lang="it-IT" dirty="0"/>
            </a:br>
            <a:r>
              <a:rPr lang="it-IT" dirty="0"/>
              <a:t>ECONOMICO FINANZIARI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285720" y="1935480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1800" dirty="0"/>
              <a:t>Indice del Personale sulla Spesa Corrente</a:t>
            </a:r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 algn="just">
              <a:buNone/>
            </a:pPr>
            <a:r>
              <a:rPr lang="it-IT" sz="1800" dirty="0"/>
              <a:t>Rappresenta  quanto incide la spesa del personale sul totale della spesa corrente</a:t>
            </a:r>
          </a:p>
          <a:p>
            <a:pPr algn="just">
              <a:buNone/>
            </a:pPr>
            <a:endParaRPr lang="it-IT" sz="18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19" y="2564904"/>
            <a:ext cx="8316932" cy="284050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ANALSI PER INDICI</a:t>
            </a:r>
            <a:br>
              <a:rPr lang="it-IT" dirty="0"/>
            </a:br>
            <a:r>
              <a:rPr lang="it-IT" dirty="0"/>
              <a:t>ECONOMICO FINANZIARI</a:t>
            </a:r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285720" y="1935480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1800" dirty="0"/>
              <a:t>Abitanti per dipendente</a:t>
            </a:r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 algn="ctr"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endParaRPr lang="it-IT" sz="1800" dirty="0"/>
          </a:p>
          <a:p>
            <a:pPr>
              <a:buNone/>
            </a:pPr>
            <a:r>
              <a:rPr lang="it-IT" sz="1800" dirty="0"/>
              <a:t>Rappresenta  quanti dipendenti sono in servizio al 31/12 per ogni abitante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2564904"/>
            <a:ext cx="8316932" cy="284050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1716</TotalTime>
  <Words>964</Words>
  <Application>Microsoft Office PowerPoint</Application>
  <PresentationFormat>Presentazione su schermo (4:3)</PresentationFormat>
  <Paragraphs>226</Paragraphs>
  <Slides>23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23</vt:i4>
      </vt:variant>
    </vt:vector>
  </HeadingPairs>
  <TitlesOfParts>
    <vt:vector size="26" baseType="lpstr">
      <vt:lpstr>Equinozio</vt:lpstr>
      <vt:lpstr>Microsoft Drawing</vt:lpstr>
      <vt:lpstr>Worksheet</vt:lpstr>
      <vt:lpstr> COMUNE DI PALERMO </vt:lpstr>
      <vt:lpstr>IL SALDO DI CASSA</vt:lpstr>
      <vt:lpstr>ANALISI DELLE ENTRATE</vt:lpstr>
      <vt:lpstr>ANALISI DELLE ENTRATE CORRENTI Le Entrate Tributarie</vt:lpstr>
      <vt:lpstr>ANALISI DELLE ENTRATE CORRENTI Le Entrate da Trasferimenti</vt:lpstr>
      <vt:lpstr>ANALISI DELLE ENTRATE CORRENTI Le Entrate ExtraTributarie</vt:lpstr>
      <vt:lpstr>ANALISI DELLE ENTRATE IN CONTO CAPITALE</vt:lpstr>
      <vt:lpstr>ANALISI DELLE ENTRATE DA ACCENSIONE DI PRESTITI</vt:lpstr>
      <vt:lpstr>ANALISI DELLE SPESE</vt:lpstr>
      <vt:lpstr>ANALISI DELLE SPESE La Spesa Corrente</vt:lpstr>
      <vt:lpstr> </vt:lpstr>
      <vt:lpstr>ANALISI DELLE SPESE La Spesa Investimento</vt:lpstr>
      <vt:lpstr> </vt:lpstr>
      <vt:lpstr>Risorse destinate ai settori Scuola, Cultura ed Sociale</vt:lpstr>
      <vt:lpstr>Risorse destinate ai settori Scuola, Cultura ed Sociale</vt:lpstr>
      <vt:lpstr>ANALISI DELLE SPESE La Spesa del Personale</vt:lpstr>
      <vt:lpstr>Presentazione standard di PowerPoint</vt:lpstr>
      <vt:lpstr>ANALISI DELLE SPESE L’Indebitamento</vt:lpstr>
      <vt:lpstr>ANALSI PER INDICI ECONOMICO FINANZIARI</vt:lpstr>
      <vt:lpstr>ANALSI PER INDICI ECONOMICO FINANZIARI</vt:lpstr>
      <vt:lpstr>ANALSI PER INDICI ECONOMICO FINANZIARI</vt:lpstr>
      <vt:lpstr>ANALSI PER INDICI ECONOMICO FINANZIARI</vt:lpstr>
      <vt:lpstr>ANALSI PER INDICI ECONOMICO FINANZIARI</vt:lpstr>
    </vt:vector>
  </TitlesOfParts>
  <Company>Sispi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01126518</dc:creator>
  <cp:lastModifiedBy>Fabio Citrano</cp:lastModifiedBy>
  <cp:revision>167</cp:revision>
  <cp:lastPrinted>2016-05-03T12:05:02Z</cp:lastPrinted>
  <dcterms:created xsi:type="dcterms:W3CDTF">2014-05-16T14:19:02Z</dcterms:created>
  <dcterms:modified xsi:type="dcterms:W3CDTF">2016-05-03T15:07:24Z</dcterms:modified>
</cp:coreProperties>
</file>