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 name="Shape 67"/>
        <p:cNvGrpSpPr/>
        <p:nvPr/>
      </p:nvGrpSpPr>
      <p:grpSpPr>
        <a:xfrm>
          <a:off x="0" y="0"/>
          <a:ext cx="0" cy="0"/>
          <a:chOff x="0" y="0"/>
          <a:chExt cx="0" cy="0"/>
        </a:xfrm>
      </p:grpSpPr>
      <p:sp>
        <p:nvSpPr>
          <p:cNvPr id="68" name="Shape 68"/>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9" name="Shape 6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 name="Shape 83"/>
        <p:cNvGrpSpPr/>
        <p:nvPr/>
      </p:nvGrpSpPr>
      <p:grpSpPr>
        <a:xfrm>
          <a:off x="0" y="0"/>
          <a:ext cx="0" cy="0"/>
          <a:chOff x="0" y="0"/>
          <a:chExt cx="0" cy="0"/>
        </a:xfrm>
      </p:grpSpPr>
      <p:sp>
        <p:nvSpPr>
          <p:cNvPr id="84" name="Shape 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5" name="Shape 8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1" name="Shape 101"/>
        <p:cNvGrpSpPr/>
        <p:nvPr/>
      </p:nvGrpSpPr>
      <p:grpSpPr>
        <a:xfrm>
          <a:off x="0" y="0"/>
          <a:ext cx="0" cy="0"/>
          <a:chOff x="0" y="0"/>
          <a:chExt cx="0" cy="0"/>
        </a:xfrm>
      </p:grpSpPr>
      <p:sp>
        <p:nvSpPr>
          <p:cNvPr id="102" name="Shape 1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3" name="Shape 10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599" cy="2052599"/>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599"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599"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599"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7999" cy="755699"/>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7999"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499"/>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199"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199"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099"/>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599"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599"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it"/>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572699"/>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p:txBody>
      </p:sp>
      <p:sp>
        <p:nvSpPr>
          <p:cNvPr id="8" name="Shape 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it"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0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rapspa.it/temp/index_file/bollettini_qa/vedi_file.php?mensile=SI&amp;anno=2015&amp;pagina=1" TargetMode="External"/><Relationship Id="rId4" Type="http://schemas.openxmlformats.org/officeDocument/2006/relationships/image" Target="../media/image0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0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0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0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0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goo.gl/qaMZkB" TargetMode="External"/><Relationship Id="rId4" Type="http://schemas.openxmlformats.org/officeDocument/2006/relationships/image" Target="../media/image0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08.png"/><Relationship Id="rId4" Type="http://schemas.openxmlformats.org/officeDocument/2006/relationships/hyperlink" Target="http://umap.openstreetmap.fr/it/map/palermo-mobilita-sostenibile-2016_64782"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 name="Shape 53"/>
        <p:cNvGrpSpPr/>
        <p:nvPr/>
      </p:nvGrpSpPr>
      <p:grpSpPr>
        <a:xfrm>
          <a:off x="0" y="0"/>
          <a:ext cx="0" cy="0"/>
          <a:chOff x="0" y="0"/>
          <a:chExt cx="0" cy="0"/>
        </a:xfrm>
      </p:grpSpPr>
      <p:pic>
        <p:nvPicPr>
          <p:cNvPr id="54" name="Shape 54"/>
          <p:cNvPicPr preferRelativeResize="0"/>
          <p:nvPr/>
        </p:nvPicPr>
        <p:blipFill>
          <a:blip r:embed="rId3">
            <a:alphaModFix/>
          </a:blip>
          <a:stretch>
            <a:fillRect/>
          </a:stretch>
        </p:blipFill>
        <p:spPr>
          <a:xfrm>
            <a:off x="588225" y="226750"/>
            <a:ext cx="773975" cy="773975"/>
          </a:xfrm>
          <a:prstGeom prst="rect">
            <a:avLst/>
          </a:prstGeom>
          <a:noFill/>
          <a:ln>
            <a:noFill/>
          </a:ln>
        </p:spPr>
      </p:pic>
      <p:sp>
        <p:nvSpPr>
          <p:cNvPr id="55" name="Shape 55"/>
          <p:cNvSpPr txBox="1"/>
          <p:nvPr/>
        </p:nvSpPr>
        <p:spPr>
          <a:xfrm>
            <a:off x="1283400" y="375650"/>
            <a:ext cx="4277999" cy="329699"/>
          </a:xfrm>
          <a:prstGeom prst="rect">
            <a:avLst/>
          </a:prstGeom>
          <a:noFill/>
          <a:ln>
            <a:noFill/>
          </a:ln>
        </p:spPr>
        <p:txBody>
          <a:bodyPr anchorCtr="0" anchor="t" bIns="91425" lIns="91425" rIns="91425" tIns="91425">
            <a:noAutofit/>
          </a:bodyPr>
          <a:lstStyle/>
          <a:p>
            <a:pPr lvl="0" rtl="0">
              <a:spcBef>
                <a:spcPts val="0"/>
              </a:spcBef>
              <a:buNone/>
            </a:pPr>
            <a:r>
              <a:rPr lang="it">
                <a:solidFill>
                  <a:srgbClr val="666666"/>
                </a:solidFill>
              </a:rPr>
              <a:t>Area Innovazione Tecnologica - Ufficio Innovazione</a:t>
            </a:r>
          </a:p>
        </p:txBody>
      </p:sp>
      <p:sp>
        <p:nvSpPr>
          <p:cNvPr id="56" name="Shape 56"/>
          <p:cNvSpPr txBox="1"/>
          <p:nvPr/>
        </p:nvSpPr>
        <p:spPr>
          <a:xfrm>
            <a:off x="6002275" y="3908575"/>
            <a:ext cx="2112300" cy="507900"/>
          </a:xfrm>
          <a:prstGeom prst="rect">
            <a:avLst/>
          </a:prstGeom>
          <a:noFill/>
          <a:ln>
            <a:noFill/>
          </a:ln>
        </p:spPr>
        <p:txBody>
          <a:bodyPr anchorCtr="0" anchor="t" bIns="91425" lIns="91425" rIns="91425" tIns="91425">
            <a:noAutofit/>
          </a:bodyPr>
          <a:lstStyle/>
          <a:p>
            <a:pPr lvl="0" rtl="0" algn="r">
              <a:spcBef>
                <a:spcPts val="0"/>
              </a:spcBef>
              <a:buNone/>
            </a:pPr>
            <a:r>
              <a:rPr lang="it" sz="1100">
                <a:solidFill>
                  <a:srgbClr val="666666"/>
                </a:solidFill>
                <a:latin typeface="Verdana"/>
                <a:ea typeface="Verdana"/>
                <a:cs typeface="Verdana"/>
                <a:sym typeface="Verdana"/>
              </a:rPr>
              <a:t>Palermo, gen. 2016</a:t>
            </a:r>
          </a:p>
          <a:p>
            <a:pPr lvl="0" algn="r">
              <a:spcBef>
                <a:spcPts val="0"/>
              </a:spcBef>
              <a:buNone/>
            </a:pPr>
            <a:r>
              <a:rPr lang="it" sz="1100">
                <a:solidFill>
                  <a:srgbClr val="666666"/>
                </a:solidFill>
                <a:latin typeface="Verdana"/>
                <a:ea typeface="Verdana"/>
                <a:cs typeface="Verdana"/>
                <a:sym typeface="Verdana"/>
              </a:rPr>
              <a:t>aggiornamento mar. 2016</a:t>
            </a:r>
          </a:p>
        </p:txBody>
      </p:sp>
      <p:sp>
        <p:nvSpPr>
          <p:cNvPr id="57" name="Shape 57"/>
          <p:cNvSpPr txBox="1"/>
          <p:nvPr/>
        </p:nvSpPr>
        <p:spPr>
          <a:xfrm>
            <a:off x="588225" y="1746800"/>
            <a:ext cx="6737699" cy="668400"/>
          </a:xfrm>
          <a:prstGeom prst="rect">
            <a:avLst/>
          </a:prstGeom>
          <a:noFill/>
          <a:ln cap="flat" cmpd="sng" w="9525">
            <a:solidFill>
              <a:srgbClr val="0000FF"/>
            </a:solidFill>
            <a:prstDash val="solid"/>
            <a:round/>
            <a:headEnd len="med" w="med" type="none"/>
            <a:tailEnd len="med" w="med" type="none"/>
          </a:ln>
        </p:spPr>
        <p:txBody>
          <a:bodyPr anchorCtr="0" anchor="t" bIns="91425" lIns="91425" rIns="91425" tIns="91425">
            <a:noAutofit/>
          </a:bodyPr>
          <a:lstStyle/>
          <a:p>
            <a:pPr lvl="0">
              <a:spcBef>
                <a:spcPts val="0"/>
              </a:spcBef>
              <a:buClr>
                <a:schemeClr val="dk1"/>
              </a:buClr>
              <a:buFont typeface="Arial"/>
              <a:buNone/>
            </a:pPr>
            <a:r>
              <a:rPr b="1" lang="it">
                <a:solidFill>
                  <a:schemeClr val="dk1"/>
                </a:solidFill>
                <a:latin typeface="Verdana"/>
                <a:ea typeface="Verdana"/>
                <a:cs typeface="Verdana"/>
                <a:sym typeface="Verdana"/>
              </a:rPr>
              <a:t>Analisi dei dati e grafici dell’inquinamento atmosferico riferito alle polveri sottili (PM10) della città di Palermo per l’anno 2015.</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 name="Shape 61"/>
        <p:cNvGrpSpPr/>
        <p:nvPr/>
      </p:nvGrpSpPr>
      <p:grpSpPr>
        <a:xfrm>
          <a:off x="0" y="0"/>
          <a:ext cx="0" cy="0"/>
          <a:chOff x="0" y="0"/>
          <a:chExt cx="0" cy="0"/>
        </a:xfrm>
      </p:grpSpPr>
      <p:sp>
        <p:nvSpPr>
          <p:cNvPr id="62" name="Shape 62"/>
          <p:cNvSpPr txBox="1"/>
          <p:nvPr>
            <p:ph idx="1" type="body"/>
          </p:nvPr>
        </p:nvSpPr>
        <p:spPr>
          <a:xfrm>
            <a:off x="161950" y="145850"/>
            <a:ext cx="8950799" cy="905699"/>
          </a:xfrm>
          <a:prstGeom prst="rect">
            <a:avLst/>
          </a:prstGeom>
        </p:spPr>
        <p:txBody>
          <a:bodyPr anchorCtr="0" anchor="t" bIns="91425" lIns="91425" rIns="91425" tIns="91425">
            <a:noAutofit/>
          </a:bodyPr>
          <a:lstStyle/>
          <a:p>
            <a:pPr lvl="0" rtl="0">
              <a:spcBef>
                <a:spcPts val="0"/>
              </a:spcBef>
              <a:buNone/>
            </a:pPr>
            <a:r>
              <a:rPr b="1" lang="it" sz="1400">
                <a:solidFill>
                  <a:srgbClr val="000000"/>
                </a:solidFill>
              </a:rPr>
              <a:t>Polveri sottili (PM10) </a:t>
            </a:r>
          </a:p>
          <a:p>
            <a:pPr lvl="0">
              <a:spcBef>
                <a:spcPts val="0"/>
              </a:spcBef>
              <a:buNone/>
            </a:pPr>
            <a:r>
              <a:rPr lang="it" sz="1200">
                <a:solidFill>
                  <a:srgbClr val="000000"/>
                </a:solidFill>
              </a:rPr>
              <a:t>L’attuale normativa prevede due valori limite per la protezione della salute umana: </a:t>
            </a:r>
            <a:r>
              <a:rPr b="1" lang="it" sz="1200">
                <a:solidFill>
                  <a:srgbClr val="0000FF"/>
                </a:solidFill>
              </a:rPr>
              <a:t>Limite della concentrazione media giornaliera di 50 μg/m3, da non superare più di 35 volte per anno solare</a:t>
            </a:r>
            <a:r>
              <a:rPr lang="it" sz="1200">
                <a:solidFill>
                  <a:srgbClr val="000000"/>
                </a:solidFill>
              </a:rPr>
              <a:t>; </a:t>
            </a:r>
            <a:r>
              <a:rPr b="1" lang="it" sz="1200">
                <a:solidFill>
                  <a:srgbClr val="38761D"/>
                </a:solidFill>
              </a:rPr>
              <a:t>Limite della concentrazione media annuale di 40 μg/m3</a:t>
            </a:r>
            <a:r>
              <a:rPr lang="it" sz="1200">
                <a:solidFill>
                  <a:srgbClr val="000000"/>
                </a:solidFill>
              </a:rPr>
              <a:t>. Nel 2015 le 8 stazioni hanno rilevato i seguenti valori di PM10:</a:t>
            </a:r>
          </a:p>
        </p:txBody>
      </p:sp>
      <p:pic>
        <p:nvPicPr>
          <p:cNvPr id="63" name="Shape 63"/>
          <p:cNvPicPr preferRelativeResize="0"/>
          <p:nvPr/>
        </p:nvPicPr>
        <p:blipFill>
          <a:blip r:embed="rId3">
            <a:alphaModFix/>
          </a:blip>
          <a:stretch>
            <a:fillRect/>
          </a:stretch>
        </p:blipFill>
        <p:spPr>
          <a:xfrm>
            <a:off x="237687" y="1489187"/>
            <a:ext cx="3000375" cy="1952625"/>
          </a:xfrm>
          <a:prstGeom prst="rect">
            <a:avLst/>
          </a:prstGeom>
          <a:noFill/>
          <a:ln cap="flat" cmpd="sng" w="9525">
            <a:solidFill>
              <a:schemeClr val="dk2"/>
            </a:solidFill>
            <a:prstDash val="dot"/>
            <a:round/>
            <a:headEnd len="med" w="med" type="none"/>
            <a:tailEnd len="med" w="med" type="none"/>
          </a:ln>
        </p:spPr>
      </p:pic>
      <p:sp>
        <p:nvSpPr>
          <p:cNvPr id="64" name="Shape 64"/>
          <p:cNvSpPr txBox="1"/>
          <p:nvPr/>
        </p:nvSpPr>
        <p:spPr>
          <a:xfrm>
            <a:off x="3297550" y="1541800"/>
            <a:ext cx="5590800" cy="1417200"/>
          </a:xfrm>
          <a:prstGeom prst="rect">
            <a:avLst/>
          </a:prstGeom>
          <a:noFill/>
          <a:ln>
            <a:noFill/>
          </a:ln>
        </p:spPr>
        <p:txBody>
          <a:bodyPr anchorCtr="0" anchor="t" bIns="91425" lIns="91425" rIns="91425" tIns="91425">
            <a:noAutofit/>
          </a:bodyPr>
          <a:lstStyle/>
          <a:p>
            <a:pPr lvl="0" rtl="0">
              <a:spcBef>
                <a:spcPts val="0"/>
              </a:spcBef>
              <a:buNone/>
            </a:pPr>
            <a:r>
              <a:rPr lang="it" sz="1200"/>
              <a:t>Dall’esame della tabella si evince che il numero massimo di superamenti annuali per il limite giornaliero (di 50 μg/m3) è stato superato per la stazione “</a:t>
            </a:r>
            <a:r>
              <a:rPr b="1" lang="it" sz="1200"/>
              <a:t>Di Blasi</a:t>
            </a:r>
            <a:r>
              <a:rPr lang="it" sz="1200"/>
              <a:t>” posta su Viale Regione Siciliana (lato mare) tra gli incroci di Via E. Di Blasi e Via Perpignano, dove si rileva il un numero di sforamenti pari quasi al doppio di quelli consentiti</a:t>
            </a:r>
          </a:p>
          <a:p>
            <a:pPr lvl="0" rtl="0">
              <a:spcBef>
                <a:spcPts val="0"/>
              </a:spcBef>
              <a:buClr>
                <a:schemeClr val="dk1"/>
              </a:buClr>
              <a:buSzPct val="91666"/>
              <a:buFont typeface="Arial"/>
              <a:buNone/>
            </a:pPr>
            <a:r>
              <a:rPr lang="it" sz="1200"/>
              <a:t>Tutte le restanti stazioni hanno rilevato un numero di superamenti giornalieri inferiori al limite previsto di 35 all’anno, con un numero di sforamenti significativi per le centraline “Giulio Cesare, Castelnuovo, Unità d’Italia, Di Blasi”</a:t>
            </a:r>
          </a:p>
          <a:p>
            <a:pPr lvl="0">
              <a:spcBef>
                <a:spcPts val="0"/>
              </a:spcBef>
              <a:buNone/>
            </a:pPr>
            <a:r>
              <a:t/>
            </a:r>
            <a:endParaRPr sz="1200"/>
          </a:p>
        </p:txBody>
      </p:sp>
      <p:sp>
        <p:nvSpPr>
          <p:cNvPr id="65" name="Shape 65"/>
          <p:cNvSpPr txBox="1"/>
          <p:nvPr/>
        </p:nvSpPr>
        <p:spPr>
          <a:xfrm>
            <a:off x="161950" y="3389700"/>
            <a:ext cx="8950799" cy="1906199"/>
          </a:xfrm>
          <a:prstGeom prst="rect">
            <a:avLst/>
          </a:prstGeom>
          <a:noFill/>
          <a:ln>
            <a:noFill/>
          </a:ln>
        </p:spPr>
        <p:txBody>
          <a:bodyPr anchorCtr="0" anchor="t" bIns="91425" lIns="91425" rIns="91425" tIns="91425">
            <a:noAutofit/>
          </a:bodyPr>
          <a:lstStyle/>
          <a:p>
            <a:pPr lvl="0" rtl="0">
              <a:spcBef>
                <a:spcPts val="0"/>
              </a:spcBef>
              <a:buClr>
                <a:schemeClr val="dk1"/>
              </a:buClr>
              <a:buSzPct val="91666"/>
              <a:buFont typeface="Arial"/>
              <a:buNone/>
            </a:pPr>
            <a:r>
              <a:rPr lang="it" sz="1200">
                <a:solidFill>
                  <a:schemeClr val="dk1"/>
                </a:solidFill>
              </a:rPr>
              <a:t>Dei 69 superamenti rilevati presso la stazione </a:t>
            </a:r>
            <a:r>
              <a:rPr b="1" lang="it" sz="1200">
                <a:solidFill>
                  <a:schemeClr val="dk1"/>
                </a:solidFill>
              </a:rPr>
              <a:t>Di Blasi nel corso del 2015</a:t>
            </a:r>
            <a:r>
              <a:rPr lang="it" sz="1200">
                <a:solidFill>
                  <a:schemeClr val="dk1"/>
                </a:solidFill>
              </a:rPr>
              <a:t> (34 in più dei 35 consentiti) va precisato che:</a:t>
            </a:r>
          </a:p>
          <a:p>
            <a:pPr indent="-304800" lvl="0" marL="457200" rtl="0">
              <a:spcBef>
                <a:spcPts val="0"/>
              </a:spcBef>
              <a:buSzPct val="100000"/>
              <a:buChar char="●"/>
            </a:pPr>
            <a:r>
              <a:rPr lang="it" sz="1200"/>
              <a:t>n.3 superamenti sono stati originati da trasporto in atmosfera di particelle naturali dalle regioni secche (art. 2 bb del D.lgs. N. 155/2010);</a:t>
            </a:r>
          </a:p>
          <a:p>
            <a:pPr indent="-304800" lvl="0" marL="457200" rtl="0">
              <a:spcBef>
                <a:spcPts val="0"/>
              </a:spcBef>
              <a:buSzPct val="100000"/>
              <a:buChar char="●"/>
            </a:pPr>
            <a:r>
              <a:rPr lang="it" sz="1200"/>
              <a:t>circa il 70 % di tale 69 superamenti (cioè 47 superamenti) hanno valori di concentrazione compresi tra 51 e 60 μg/m3 e che il valore massimo di concentrazione rilevato è pari a 100 μg/m3 (registrato tra il 15 ed il 19 settembre 2015 nel corso di condizione meteorologica sfavorevole alla dispersione degli inquinanti: stabilità atmosferica da inversione termica).</a:t>
            </a:r>
          </a:p>
          <a:p>
            <a:pPr lvl="0" rtl="0">
              <a:spcBef>
                <a:spcPts val="0"/>
              </a:spcBef>
              <a:buClr>
                <a:srgbClr val="000000"/>
              </a:buClr>
              <a:buSzPct val="91666"/>
              <a:buFont typeface="Arial"/>
              <a:buNone/>
            </a:pPr>
            <a:r>
              <a:rPr lang="it" sz="1200"/>
              <a:t>Il valore massimo di concentrazione annuale di PM10 rilevato dalle stazioni della rete è di 40 μg/m3 ed è stato rilevato presso la stazione Di Blasi.</a:t>
            </a:r>
          </a:p>
          <a:p>
            <a:pPr lvl="0" rtl="0">
              <a:spcBef>
                <a:spcPts val="0"/>
              </a:spcBef>
              <a:buClr>
                <a:schemeClr val="dk1"/>
              </a:buClr>
              <a:buFont typeface="Arial"/>
              <a:buNone/>
            </a:pPr>
            <a:r>
              <a:t/>
            </a:r>
            <a:endParaRPr sz="1200"/>
          </a:p>
          <a:p>
            <a:pPr lvl="0">
              <a:spcBef>
                <a:spcPts val="0"/>
              </a:spcBef>
              <a:buNone/>
            </a:pPr>
            <a:r>
              <a:t/>
            </a:r>
            <a:endParaRPr sz="1200"/>
          </a:p>
        </p:txBody>
      </p:sp>
      <p:cxnSp>
        <p:nvCxnSpPr>
          <p:cNvPr id="66" name="Shape 66"/>
          <p:cNvCxnSpPr/>
          <p:nvPr/>
        </p:nvCxnSpPr>
        <p:spPr>
          <a:xfrm flipH="1" rot="10800000">
            <a:off x="597125" y="3119349"/>
            <a:ext cx="739800" cy="392100"/>
          </a:xfrm>
          <a:prstGeom prst="straightConnector1">
            <a:avLst/>
          </a:prstGeom>
          <a:noFill/>
          <a:ln cap="flat" cmpd="sng" w="28575">
            <a:solidFill>
              <a:srgbClr val="FF0000"/>
            </a:solidFill>
            <a:prstDash val="solid"/>
            <a:round/>
            <a:headEnd len="lg" w="lg" type="none"/>
            <a:tailEnd len="lg" w="lg" type="triangle"/>
          </a:ln>
        </p:spPr>
      </p:cxn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 name="Shape 70"/>
        <p:cNvGrpSpPr/>
        <p:nvPr/>
      </p:nvGrpSpPr>
      <p:grpSpPr>
        <a:xfrm>
          <a:off x="0" y="0"/>
          <a:ext cx="0" cy="0"/>
          <a:chOff x="0" y="0"/>
          <a:chExt cx="0" cy="0"/>
        </a:xfrm>
      </p:grpSpPr>
      <p:sp>
        <p:nvSpPr>
          <p:cNvPr id="71" name="Shape 71"/>
          <p:cNvSpPr txBox="1"/>
          <p:nvPr/>
        </p:nvSpPr>
        <p:spPr>
          <a:xfrm>
            <a:off x="7441750" y="3101475"/>
            <a:ext cx="1586400" cy="1684500"/>
          </a:xfrm>
          <a:prstGeom prst="rect">
            <a:avLst/>
          </a:prstGeom>
          <a:noFill/>
          <a:ln cap="flat" cmpd="sng" w="9525">
            <a:solidFill>
              <a:srgbClr val="000000"/>
            </a:solidFill>
            <a:prstDash val="solid"/>
            <a:round/>
            <a:headEnd len="med" w="med" type="none"/>
            <a:tailEnd len="med" w="med" type="none"/>
          </a:ln>
        </p:spPr>
        <p:txBody>
          <a:bodyPr anchorCtr="0" anchor="t" bIns="91425" lIns="91425" rIns="91425" tIns="91425">
            <a:noAutofit/>
          </a:bodyPr>
          <a:lstStyle/>
          <a:p>
            <a:pPr lvl="0" rtl="0">
              <a:spcBef>
                <a:spcPts val="0"/>
              </a:spcBef>
              <a:buNone/>
            </a:pPr>
            <a:r>
              <a:rPr lang="it" sz="1200"/>
              <a:t>fote dati: RAP SpA</a:t>
            </a:r>
          </a:p>
          <a:p>
            <a:pPr lvl="0" rtl="0">
              <a:spcBef>
                <a:spcPts val="0"/>
              </a:spcBef>
              <a:buNone/>
            </a:pPr>
            <a:r>
              <a:rPr lang="it" sz="1000" u="sng">
                <a:solidFill>
                  <a:schemeClr val="hlink"/>
                </a:solidFill>
                <a:highlight>
                  <a:srgbClr val="FFFFFF"/>
                </a:highlight>
                <a:hlinkClick r:id="rId3"/>
              </a:rPr>
              <a:t>http://www.rapspa.it/temp/index_file/bollettini_qa/vedi_file.php?mensile=SI&amp;anno=2015&amp;pagina=1</a:t>
            </a:r>
          </a:p>
          <a:p>
            <a:pPr lvl="0" rtl="0">
              <a:spcBef>
                <a:spcPts val="0"/>
              </a:spcBef>
              <a:buNone/>
            </a:pPr>
            <a:r>
              <a:t/>
            </a:r>
            <a:endParaRPr sz="1000">
              <a:solidFill>
                <a:schemeClr val="dk1"/>
              </a:solidFill>
              <a:highlight>
                <a:srgbClr val="FFFFFF"/>
              </a:highlight>
            </a:endParaRPr>
          </a:p>
          <a:p>
            <a:pPr lvl="0" rtl="0">
              <a:spcBef>
                <a:spcPts val="0"/>
              </a:spcBef>
              <a:buNone/>
            </a:pPr>
            <a:r>
              <a:rPr lang="it" sz="1000">
                <a:solidFill>
                  <a:schemeClr val="dk1"/>
                </a:solidFill>
                <a:highlight>
                  <a:srgbClr val="FFFFFF"/>
                </a:highlight>
              </a:rPr>
              <a:t>dati</a:t>
            </a:r>
          </a:p>
          <a:p>
            <a:pPr lvl="0" rtl="0">
              <a:spcBef>
                <a:spcPts val="0"/>
              </a:spcBef>
              <a:buNone/>
            </a:pPr>
            <a:r>
              <a:rPr lang="it" sz="1000">
                <a:solidFill>
                  <a:schemeClr val="dk1"/>
                </a:solidFill>
                <a:highlight>
                  <a:srgbClr val="FFFFFF"/>
                </a:highlight>
              </a:rPr>
              <a:t>da gen 2015 a dic 2015 </a:t>
            </a:r>
          </a:p>
          <a:p>
            <a:pPr lvl="0">
              <a:spcBef>
                <a:spcPts val="0"/>
              </a:spcBef>
              <a:buNone/>
            </a:pPr>
            <a:r>
              <a:rPr lang="it" sz="1000">
                <a:solidFill>
                  <a:schemeClr val="dk1"/>
                </a:solidFill>
                <a:highlight>
                  <a:srgbClr val="FFFFFF"/>
                </a:highlight>
              </a:rPr>
              <a:t>media nelle 24 h</a:t>
            </a:r>
          </a:p>
        </p:txBody>
      </p:sp>
      <p:pic>
        <p:nvPicPr>
          <p:cNvPr id="72" name="Shape 72"/>
          <p:cNvPicPr preferRelativeResize="0"/>
          <p:nvPr/>
        </p:nvPicPr>
        <p:blipFill>
          <a:blip r:embed="rId4">
            <a:alphaModFix/>
          </a:blip>
          <a:stretch>
            <a:fillRect/>
          </a:stretch>
        </p:blipFill>
        <p:spPr>
          <a:xfrm>
            <a:off x="76200" y="0"/>
            <a:ext cx="8991600" cy="5143500"/>
          </a:xfrm>
          <a:prstGeom prst="rect">
            <a:avLst/>
          </a:prstGeom>
          <a:noFill/>
          <a:ln>
            <a:noFill/>
          </a:ln>
        </p:spPr>
      </p:pic>
      <p:sp>
        <p:nvSpPr>
          <p:cNvPr id="73" name="Shape 73"/>
          <p:cNvSpPr txBox="1"/>
          <p:nvPr>
            <p:ph type="ctrTitle"/>
          </p:nvPr>
        </p:nvSpPr>
        <p:spPr>
          <a:xfrm>
            <a:off x="454450" y="478375"/>
            <a:ext cx="8573700" cy="328800"/>
          </a:xfrm>
          <a:prstGeom prst="rect">
            <a:avLst/>
          </a:prstGeom>
        </p:spPr>
        <p:txBody>
          <a:bodyPr anchorCtr="0" anchor="b" bIns="91425" lIns="91425" rIns="91425" tIns="91425">
            <a:noAutofit/>
          </a:bodyPr>
          <a:lstStyle/>
          <a:p>
            <a:pPr lvl="0" rtl="0" algn="l">
              <a:spcBef>
                <a:spcPts val="0"/>
              </a:spcBef>
              <a:buNone/>
            </a:pPr>
            <a:r>
              <a:rPr lang="it" sz="1500">
                <a:solidFill>
                  <a:srgbClr val="FFFF00"/>
                </a:solidFill>
              </a:rPr>
              <a:t>Rilevamento dati PM10 a Palermo nel 2015: andamento giornaliero in tutte le cabine</a:t>
            </a:r>
          </a:p>
        </p:txBody>
      </p:sp>
      <p:cxnSp>
        <p:nvCxnSpPr>
          <p:cNvPr id="74" name="Shape 74"/>
          <p:cNvCxnSpPr>
            <a:stCxn id="72" idx="1"/>
            <a:endCxn id="72" idx="3"/>
          </p:cNvCxnSpPr>
          <p:nvPr/>
        </p:nvCxnSpPr>
        <p:spPr>
          <a:xfrm>
            <a:off x="76200" y="2571750"/>
            <a:ext cx="8991600" cy="0"/>
          </a:xfrm>
          <a:prstGeom prst="straightConnector1">
            <a:avLst/>
          </a:prstGeom>
          <a:noFill/>
          <a:ln cap="flat" cmpd="sng" w="28575">
            <a:solidFill>
              <a:srgbClr val="FFFFFF"/>
            </a:solidFill>
            <a:prstDash val="dash"/>
            <a:round/>
            <a:headEnd len="lg" w="lg" type="none"/>
            <a:tailEnd len="lg" w="lg" type="none"/>
          </a:ln>
        </p:spPr>
      </p:cxnSp>
      <p:sp>
        <p:nvSpPr>
          <p:cNvPr id="75" name="Shape 75"/>
          <p:cNvSpPr txBox="1"/>
          <p:nvPr/>
        </p:nvSpPr>
        <p:spPr>
          <a:xfrm>
            <a:off x="798100" y="2286450"/>
            <a:ext cx="1354800" cy="285300"/>
          </a:xfrm>
          <a:prstGeom prst="rect">
            <a:avLst/>
          </a:prstGeom>
          <a:noFill/>
          <a:ln>
            <a:noFill/>
          </a:ln>
        </p:spPr>
        <p:txBody>
          <a:bodyPr anchorCtr="0" anchor="t" bIns="91425" lIns="91425" rIns="91425" tIns="91425">
            <a:noAutofit/>
          </a:bodyPr>
          <a:lstStyle/>
          <a:p>
            <a:pPr lvl="0" rtl="0">
              <a:spcBef>
                <a:spcPts val="0"/>
              </a:spcBef>
              <a:buNone/>
            </a:pPr>
            <a:r>
              <a:rPr b="1" lang="it" sz="1200">
                <a:solidFill>
                  <a:srgbClr val="FFFFFF"/>
                </a:solidFill>
              </a:rPr>
              <a:t>limite 50 μg/m3</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x="0" y="0"/>
          <a:ext cx="0" cy="0"/>
          <a:chOff x="0" y="0"/>
          <a:chExt cx="0" cy="0"/>
        </a:xfrm>
      </p:grpSpPr>
      <p:pic>
        <p:nvPicPr>
          <p:cNvPr id="80" name="Shape 80"/>
          <p:cNvPicPr preferRelativeResize="0"/>
          <p:nvPr/>
        </p:nvPicPr>
        <p:blipFill>
          <a:blip r:embed="rId3">
            <a:alphaModFix/>
          </a:blip>
          <a:stretch>
            <a:fillRect/>
          </a:stretch>
        </p:blipFill>
        <p:spPr>
          <a:xfrm>
            <a:off x="0" y="0"/>
            <a:ext cx="9099450" cy="5143500"/>
          </a:xfrm>
          <a:prstGeom prst="rect">
            <a:avLst/>
          </a:prstGeom>
          <a:noFill/>
          <a:ln>
            <a:noFill/>
          </a:ln>
        </p:spPr>
      </p:pic>
      <p:sp>
        <p:nvSpPr>
          <p:cNvPr id="81" name="Shape 81"/>
          <p:cNvSpPr txBox="1"/>
          <p:nvPr>
            <p:ph idx="4294967295" type="ctrTitle"/>
          </p:nvPr>
        </p:nvSpPr>
        <p:spPr>
          <a:xfrm>
            <a:off x="409775" y="454550"/>
            <a:ext cx="8457900" cy="328800"/>
          </a:xfrm>
          <a:prstGeom prst="rect">
            <a:avLst/>
          </a:prstGeom>
        </p:spPr>
        <p:txBody>
          <a:bodyPr anchorCtr="0" anchor="t" bIns="91425" lIns="91425" rIns="91425" tIns="91425">
            <a:noAutofit/>
          </a:bodyPr>
          <a:lstStyle/>
          <a:p>
            <a:pPr lvl="0" rtl="0" algn="l">
              <a:spcBef>
                <a:spcPts val="0"/>
              </a:spcBef>
              <a:buNone/>
            </a:pPr>
            <a:r>
              <a:rPr lang="it" sz="1500"/>
              <a:t>Rilevamento giornaliero dati PM10 nelle cabine Giulio Cesare, Castelnuovo, Unità d’Italia, Di Blasi</a:t>
            </a:r>
          </a:p>
        </p:txBody>
      </p:sp>
      <p:cxnSp>
        <p:nvCxnSpPr>
          <p:cNvPr id="82" name="Shape 82"/>
          <p:cNvCxnSpPr>
            <a:endCxn id="80" idx="3"/>
          </p:cNvCxnSpPr>
          <p:nvPr/>
        </p:nvCxnSpPr>
        <p:spPr>
          <a:xfrm flipH="1" rot="10800000">
            <a:off x="409650" y="2571750"/>
            <a:ext cx="8689800" cy="8700"/>
          </a:xfrm>
          <a:prstGeom prst="straightConnector1">
            <a:avLst/>
          </a:prstGeom>
          <a:noFill/>
          <a:ln cap="flat" cmpd="sng" w="38100">
            <a:solidFill>
              <a:srgbClr val="FF0000"/>
            </a:solidFill>
            <a:prstDash val="solid"/>
            <a:round/>
            <a:headEnd len="lg" w="lg" type="none"/>
            <a:tailEnd len="lg" w="lg" type="none"/>
          </a:ln>
        </p:spPr>
      </p:cxn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x="0" y="0"/>
          <a:ext cx="0" cy="0"/>
          <a:chOff x="0" y="0"/>
          <a:chExt cx="0" cy="0"/>
        </a:xfrm>
      </p:grpSpPr>
      <p:cxnSp>
        <p:nvCxnSpPr>
          <p:cNvPr id="87" name="Shape 87"/>
          <p:cNvCxnSpPr/>
          <p:nvPr/>
        </p:nvCxnSpPr>
        <p:spPr>
          <a:xfrm flipH="1" rot="10800000">
            <a:off x="641675" y="2566849"/>
            <a:ext cx="7691400" cy="17700"/>
          </a:xfrm>
          <a:prstGeom prst="straightConnector1">
            <a:avLst/>
          </a:prstGeom>
          <a:noFill/>
          <a:ln cap="flat" cmpd="sng" w="38100">
            <a:solidFill>
              <a:srgbClr val="FF0000"/>
            </a:solidFill>
            <a:prstDash val="solid"/>
            <a:round/>
            <a:headEnd len="lg" w="lg" type="none"/>
            <a:tailEnd len="lg" w="lg" type="none"/>
          </a:ln>
        </p:spPr>
      </p:cxnSp>
      <p:sp>
        <p:nvSpPr>
          <p:cNvPr id="88" name="Shape 88"/>
          <p:cNvSpPr/>
          <p:nvPr/>
        </p:nvSpPr>
        <p:spPr>
          <a:xfrm>
            <a:off x="338675" y="2468700"/>
            <a:ext cx="303000" cy="178199"/>
          </a:xfrm>
          <a:prstGeom prst="ellipse">
            <a:avLst/>
          </a:prstGeom>
          <a:noFill/>
          <a:ln cap="flat" cmpd="sng" w="38100">
            <a:solidFill>
              <a:srgbClr val="FF0000"/>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pic>
        <p:nvPicPr>
          <p:cNvPr id="89" name="Shape 89"/>
          <p:cNvPicPr preferRelativeResize="0"/>
          <p:nvPr/>
        </p:nvPicPr>
        <p:blipFill>
          <a:blip r:embed="rId3">
            <a:alphaModFix/>
          </a:blip>
          <a:stretch>
            <a:fillRect/>
          </a:stretch>
        </p:blipFill>
        <p:spPr>
          <a:xfrm>
            <a:off x="0" y="3950"/>
            <a:ext cx="9143999" cy="5143500"/>
          </a:xfrm>
          <a:prstGeom prst="rect">
            <a:avLst/>
          </a:prstGeom>
          <a:noFill/>
          <a:ln>
            <a:noFill/>
          </a:ln>
        </p:spPr>
      </p:pic>
      <p:sp>
        <p:nvSpPr>
          <p:cNvPr id="90" name="Shape 90"/>
          <p:cNvSpPr txBox="1"/>
          <p:nvPr>
            <p:ph idx="4294967295" type="ctrTitle"/>
          </p:nvPr>
        </p:nvSpPr>
        <p:spPr>
          <a:xfrm>
            <a:off x="1149450" y="418875"/>
            <a:ext cx="5080200" cy="338700"/>
          </a:xfrm>
          <a:prstGeom prst="rect">
            <a:avLst/>
          </a:prstGeom>
          <a:solidFill>
            <a:srgbClr val="F3F3F3"/>
          </a:solidFill>
        </p:spPr>
        <p:txBody>
          <a:bodyPr anchorCtr="0" anchor="t" bIns="91425" lIns="91425" rIns="91425" tIns="91425">
            <a:noAutofit/>
          </a:bodyPr>
          <a:lstStyle/>
          <a:p>
            <a:pPr lvl="0" rtl="0" algn="l">
              <a:spcBef>
                <a:spcPts val="0"/>
              </a:spcBef>
              <a:buNone/>
            </a:pPr>
            <a:r>
              <a:rPr lang="it" sz="1400"/>
              <a:t>Rilevamento giornaliero dati PM10 nella cabina Di Blasi</a:t>
            </a:r>
          </a:p>
        </p:txBody>
      </p:sp>
      <p:cxnSp>
        <p:nvCxnSpPr>
          <p:cNvPr id="91" name="Shape 91"/>
          <p:cNvCxnSpPr>
            <a:stCxn id="89" idx="1"/>
          </p:cNvCxnSpPr>
          <p:nvPr/>
        </p:nvCxnSpPr>
        <p:spPr>
          <a:xfrm>
            <a:off x="0" y="2575700"/>
            <a:ext cx="9144000" cy="0"/>
          </a:xfrm>
          <a:prstGeom prst="straightConnector1">
            <a:avLst/>
          </a:prstGeom>
          <a:noFill/>
          <a:ln cap="flat" cmpd="sng" w="9525">
            <a:solidFill>
              <a:srgbClr val="FF0000"/>
            </a:solidFill>
            <a:prstDash val="solid"/>
            <a:round/>
            <a:headEnd len="lg" w="lg" type="none"/>
            <a:tailEnd len="lg" w="lg" type="none"/>
          </a:ln>
        </p:spPr>
      </p:cxnSp>
      <p:sp>
        <p:nvSpPr>
          <p:cNvPr id="92" name="Shape 92"/>
          <p:cNvSpPr txBox="1"/>
          <p:nvPr/>
        </p:nvSpPr>
        <p:spPr>
          <a:xfrm>
            <a:off x="53475" y="2326100"/>
            <a:ext cx="427800" cy="249600"/>
          </a:xfrm>
          <a:prstGeom prst="rect">
            <a:avLst/>
          </a:prstGeom>
          <a:noFill/>
          <a:ln>
            <a:noFill/>
          </a:ln>
        </p:spPr>
        <p:txBody>
          <a:bodyPr anchorCtr="0" anchor="t" bIns="91425" lIns="91425" rIns="91425" tIns="91425">
            <a:noAutofit/>
          </a:bodyPr>
          <a:lstStyle/>
          <a:p>
            <a:pPr lvl="0">
              <a:spcBef>
                <a:spcPts val="0"/>
              </a:spcBef>
              <a:buNone/>
            </a:pPr>
            <a:r>
              <a:rPr lang="it">
                <a:solidFill>
                  <a:srgbClr val="FF0000"/>
                </a:solidFill>
              </a:rPr>
              <a:t>50</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 name="Shape 96"/>
        <p:cNvGrpSpPr/>
        <p:nvPr/>
      </p:nvGrpSpPr>
      <p:grpSpPr>
        <a:xfrm>
          <a:off x="0" y="0"/>
          <a:ext cx="0" cy="0"/>
          <a:chOff x="0" y="0"/>
          <a:chExt cx="0" cy="0"/>
        </a:xfrm>
      </p:grpSpPr>
      <p:sp>
        <p:nvSpPr>
          <p:cNvPr id="97" name="Shape 97"/>
          <p:cNvSpPr txBox="1"/>
          <p:nvPr/>
        </p:nvSpPr>
        <p:spPr>
          <a:xfrm>
            <a:off x="1327925" y="891225"/>
            <a:ext cx="6122700" cy="427800"/>
          </a:xfrm>
          <a:prstGeom prst="rect">
            <a:avLst/>
          </a:prstGeom>
          <a:noFill/>
          <a:ln>
            <a:noFill/>
          </a:ln>
        </p:spPr>
        <p:txBody>
          <a:bodyPr anchorCtr="0" anchor="t" bIns="91425" lIns="91425" rIns="91425" tIns="91425">
            <a:noAutofit/>
          </a:bodyPr>
          <a:lstStyle/>
          <a:p>
            <a:pPr lvl="0">
              <a:spcBef>
                <a:spcPts val="0"/>
              </a:spcBef>
              <a:buNone/>
            </a:pPr>
            <a:r>
              <a:t/>
            </a:r>
            <a:endParaRPr/>
          </a:p>
        </p:txBody>
      </p:sp>
      <p:pic>
        <p:nvPicPr>
          <p:cNvPr id="98" name="Shape 98"/>
          <p:cNvPicPr preferRelativeResize="0"/>
          <p:nvPr/>
        </p:nvPicPr>
        <p:blipFill>
          <a:blip r:embed="rId3">
            <a:alphaModFix/>
          </a:blip>
          <a:stretch>
            <a:fillRect/>
          </a:stretch>
        </p:blipFill>
        <p:spPr>
          <a:xfrm>
            <a:off x="0" y="0"/>
            <a:ext cx="9108349" cy="5143500"/>
          </a:xfrm>
          <a:prstGeom prst="rect">
            <a:avLst/>
          </a:prstGeom>
          <a:noFill/>
          <a:ln>
            <a:noFill/>
          </a:ln>
        </p:spPr>
      </p:pic>
      <p:cxnSp>
        <p:nvCxnSpPr>
          <p:cNvPr id="99" name="Shape 99"/>
          <p:cNvCxnSpPr/>
          <p:nvPr/>
        </p:nvCxnSpPr>
        <p:spPr>
          <a:xfrm flipH="1" rot="10800000">
            <a:off x="0" y="1987550"/>
            <a:ext cx="7691400" cy="17700"/>
          </a:xfrm>
          <a:prstGeom prst="straightConnector1">
            <a:avLst/>
          </a:prstGeom>
          <a:noFill/>
          <a:ln cap="flat" cmpd="sng" w="38100">
            <a:solidFill>
              <a:srgbClr val="38761D"/>
            </a:solidFill>
            <a:prstDash val="solid"/>
            <a:round/>
            <a:headEnd len="lg" w="lg" type="none"/>
            <a:tailEnd len="lg" w="lg" type="none"/>
          </a:ln>
        </p:spPr>
      </p:cxnSp>
      <p:sp>
        <p:nvSpPr>
          <p:cNvPr id="100" name="Shape 100"/>
          <p:cNvSpPr txBox="1"/>
          <p:nvPr/>
        </p:nvSpPr>
        <p:spPr>
          <a:xfrm>
            <a:off x="5489825" y="1630975"/>
            <a:ext cx="1960800" cy="222900"/>
          </a:xfrm>
          <a:prstGeom prst="rect">
            <a:avLst/>
          </a:prstGeom>
          <a:noFill/>
          <a:ln>
            <a:noFill/>
          </a:ln>
        </p:spPr>
        <p:txBody>
          <a:bodyPr anchorCtr="0" anchor="t" bIns="91425" lIns="91425" rIns="91425" tIns="91425">
            <a:noAutofit/>
          </a:bodyPr>
          <a:lstStyle/>
          <a:p>
            <a:pPr lvl="0" rtl="0">
              <a:spcBef>
                <a:spcPts val="0"/>
              </a:spcBef>
              <a:buNone/>
            </a:pPr>
            <a:r>
              <a:rPr lang="it">
                <a:solidFill>
                  <a:srgbClr val="38761D"/>
                </a:solidFill>
              </a:rPr>
              <a:t>limite 50 microgr/mc</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4" name="Shape 104"/>
        <p:cNvGrpSpPr/>
        <p:nvPr/>
      </p:nvGrpSpPr>
      <p:grpSpPr>
        <a:xfrm>
          <a:off x="0" y="0"/>
          <a:ext cx="0" cy="0"/>
          <a:chOff x="0" y="0"/>
          <a:chExt cx="0" cy="0"/>
        </a:xfrm>
      </p:grpSpPr>
      <p:pic>
        <p:nvPicPr>
          <p:cNvPr id="105" name="Shape 105"/>
          <p:cNvPicPr preferRelativeResize="0"/>
          <p:nvPr/>
        </p:nvPicPr>
        <p:blipFill>
          <a:blip r:embed="rId3">
            <a:alphaModFix/>
          </a:blip>
          <a:stretch>
            <a:fillRect/>
          </a:stretch>
        </p:blipFill>
        <p:spPr>
          <a:xfrm>
            <a:off x="223675" y="0"/>
            <a:ext cx="8795524" cy="4825449"/>
          </a:xfrm>
          <a:prstGeom prst="rect">
            <a:avLst/>
          </a:prstGeom>
          <a:noFill/>
          <a:ln>
            <a:noFill/>
          </a:ln>
        </p:spPr>
      </p:pic>
      <p:cxnSp>
        <p:nvCxnSpPr>
          <p:cNvPr id="106" name="Shape 106"/>
          <p:cNvCxnSpPr/>
          <p:nvPr/>
        </p:nvCxnSpPr>
        <p:spPr>
          <a:xfrm flipH="1" rot="10800000">
            <a:off x="784300" y="2843050"/>
            <a:ext cx="7976400" cy="26700"/>
          </a:xfrm>
          <a:prstGeom prst="straightConnector1">
            <a:avLst/>
          </a:prstGeom>
          <a:noFill/>
          <a:ln cap="flat" cmpd="sng" w="19050">
            <a:solidFill>
              <a:srgbClr val="38761D"/>
            </a:solidFill>
            <a:prstDash val="dash"/>
            <a:round/>
            <a:headEnd len="lg" w="lg" type="none"/>
            <a:tailEnd len="lg" w="lg" type="none"/>
          </a:ln>
        </p:spPr>
      </p:cxnSp>
      <p:sp>
        <p:nvSpPr>
          <p:cNvPr id="107" name="Shape 107"/>
          <p:cNvSpPr txBox="1"/>
          <p:nvPr/>
        </p:nvSpPr>
        <p:spPr>
          <a:xfrm>
            <a:off x="2789400" y="2548925"/>
            <a:ext cx="1960800" cy="222900"/>
          </a:xfrm>
          <a:prstGeom prst="rect">
            <a:avLst/>
          </a:prstGeom>
          <a:noFill/>
          <a:ln>
            <a:noFill/>
          </a:ln>
        </p:spPr>
        <p:txBody>
          <a:bodyPr anchorCtr="0" anchor="t" bIns="91425" lIns="91425" rIns="91425" tIns="91425">
            <a:noAutofit/>
          </a:bodyPr>
          <a:lstStyle/>
          <a:p>
            <a:pPr lvl="0" rtl="0">
              <a:spcBef>
                <a:spcPts val="0"/>
              </a:spcBef>
              <a:buNone/>
            </a:pPr>
            <a:r>
              <a:rPr lang="it">
                <a:solidFill>
                  <a:srgbClr val="38761D"/>
                </a:solidFill>
              </a:rPr>
              <a:t>limite 50 microgr/mc</a:t>
            </a:r>
          </a:p>
        </p:txBody>
      </p:sp>
      <p:sp>
        <p:nvSpPr>
          <p:cNvPr id="108" name="Shape 108"/>
          <p:cNvSpPr txBox="1"/>
          <p:nvPr/>
        </p:nvSpPr>
        <p:spPr>
          <a:xfrm>
            <a:off x="5329575" y="196075"/>
            <a:ext cx="2771700" cy="303000"/>
          </a:xfrm>
          <a:prstGeom prst="rect">
            <a:avLst/>
          </a:prstGeom>
          <a:noFill/>
          <a:ln>
            <a:noFill/>
          </a:ln>
        </p:spPr>
        <p:txBody>
          <a:bodyPr anchorCtr="0" anchor="t" bIns="91425" lIns="91425" rIns="91425" tIns="91425">
            <a:noAutofit/>
          </a:bodyPr>
          <a:lstStyle/>
          <a:p>
            <a:pPr lvl="0">
              <a:spcBef>
                <a:spcPts val="0"/>
              </a:spcBef>
              <a:buNone/>
            </a:pPr>
            <a:r>
              <a:rPr lang="it"/>
              <a:t>3 centraline più inquinanti</a:t>
            </a:r>
          </a:p>
        </p:txBody>
      </p:sp>
      <p:sp>
        <p:nvSpPr>
          <p:cNvPr id="109" name="Shape 109"/>
          <p:cNvSpPr txBox="1"/>
          <p:nvPr/>
        </p:nvSpPr>
        <p:spPr>
          <a:xfrm>
            <a:off x="737925" y="4405575"/>
            <a:ext cx="7621800" cy="418500"/>
          </a:xfrm>
          <a:prstGeom prst="rect">
            <a:avLst/>
          </a:prstGeom>
          <a:noFill/>
          <a:ln>
            <a:noFill/>
          </a:ln>
        </p:spPr>
        <p:txBody>
          <a:bodyPr anchorCtr="0" anchor="t" bIns="91425" lIns="91425" rIns="91425" tIns="91425">
            <a:noAutofit/>
          </a:bodyPr>
          <a:lstStyle/>
          <a:p>
            <a:pPr lvl="0">
              <a:spcBef>
                <a:spcPts val="0"/>
              </a:spcBef>
              <a:buNone/>
            </a:pPr>
            <a:r>
              <a:rPr lang="it"/>
              <a:t>la cabina CEP nel mese feb 2016 è stata non funzionante quindi esclusa dalla comparazione</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3" name="Shape 113"/>
        <p:cNvGrpSpPr/>
        <p:nvPr/>
      </p:nvGrpSpPr>
      <p:grpSpPr>
        <a:xfrm>
          <a:off x="0" y="0"/>
          <a:ext cx="0" cy="0"/>
          <a:chOff x="0" y="0"/>
          <a:chExt cx="0" cy="0"/>
        </a:xfrm>
      </p:grpSpPr>
      <p:sp>
        <p:nvSpPr>
          <p:cNvPr id="114" name="Shape 114"/>
          <p:cNvSpPr txBox="1"/>
          <p:nvPr/>
        </p:nvSpPr>
        <p:spPr>
          <a:xfrm>
            <a:off x="4830450" y="124775"/>
            <a:ext cx="4287899" cy="1372500"/>
          </a:xfrm>
          <a:prstGeom prst="rect">
            <a:avLst/>
          </a:prstGeom>
          <a:noFill/>
          <a:ln cap="flat" cmpd="sng" w="9525">
            <a:solidFill>
              <a:srgbClr val="000000"/>
            </a:solidFill>
            <a:prstDash val="dot"/>
            <a:round/>
            <a:headEnd len="med" w="med" type="none"/>
            <a:tailEnd len="med" w="med" type="none"/>
          </a:ln>
        </p:spPr>
        <p:txBody>
          <a:bodyPr anchorCtr="0" anchor="t" bIns="91425" lIns="91425" rIns="91425" tIns="91425">
            <a:noAutofit/>
          </a:bodyPr>
          <a:lstStyle/>
          <a:p>
            <a:pPr lvl="0" rtl="0">
              <a:spcBef>
                <a:spcPts val="0"/>
              </a:spcBef>
              <a:buNone/>
            </a:pPr>
            <a:r>
              <a:rPr lang="it"/>
              <a:t>localizzazione delle </a:t>
            </a:r>
            <a:r>
              <a:rPr lang="it">
                <a:solidFill>
                  <a:srgbClr val="FF0000"/>
                </a:solidFill>
              </a:rPr>
              <a:t>4 centraline</a:t>
            </a:r>
            <a:r>
              <a:rPr lang="it"/>
              <a:t> che rilevano i maggiori superamenti di PM10 e confronto con il  sistema della ZTL a Palermo in una mappa:</a:t>
            </a:r>
          </a:p>
          <a:p>
            <a:pPr lvl="0">
              <a:spcBef>
                <a:spcPts val="0"/>
              </a:spcBef>
              <a:buNone/>
            </a:pPr>
            <a:r>
              <a:rPr lang="it" u="sng">
                <a:solidFill>
                  <a:schemeClr val="hlink"/>
                </a:solidFill>
                <a:hlinkClick r:id="rId3"/>
              </a:rPr>
              <a:t>http://goo.gl/qaMZkB</a:t>
            </a:r>
            <a:r>
              <a:rPr lang="it"/>
              <a:t> </a:t>
            </a:r>
          </a:p>
        </p:txBody>
      </p:sp>
      <p:pic>
        <p:nvPicPr>
          <p:cNvPr id="115" name="Shape 115"/>
          <p:cNvPicPr preferRelativeResize="0"/>
          <p:nvPr/>
        </p:nvPicPr>
        <p:blipFill>
          <a:blip r:embed="rId4">
            <a:alphaModFix/>
          </a:blip>
          <a:stretch>
            <a:fillRect/>
          </a:stretch>
        </p:blipFill>
        <p:spPr>
          <a:xfrm>
            <a:off x="0" y="0"/>
            <a:ext cx="4830450" cy="5143499"/>
          </a:xfrm>
          <a:prstGeom prst="rect">
            <a:avLst/>
          </a:prstGeom>
          <a:noFill/>
          <a:ln>
            <a:noFill/>
          </a:ln>
        </p:spPr>
      </p:pic>
      <p:cxnSp>
        <p:nvCxnSpPr>
          <p:cNvPr id="116" name="Shape 116"/>
          <p:cNvCxnSpPr/>
          <p:nvPr/>
        </p:nvCxnSpPr>
        <p:spPr>
          <a:xfrm>
            <a:off x="3538175" y="2976700"/>
            <a:ext cx="249600" cy="329699"/>
          </a:xfrm>
          <a:prstGeom prst="straightConnector1">
            <a:avLst/>
          </a:prstGeom>
          <a:noFill/>
          <a:ln cap="flat" cmpd="sng" w="28575">
            <a:solidFill>
              <a:srgbClr val="FF0000"/>
            </a:solidFill>
            <a:prstDash val="solid"/>
            <a:round/>
            <a:headEnd len="lg" w="lg" type="none"/>
            <a:tailEnd len="lg" w="lg" type="triangle"/>
          </a:ln>
        </p:spPr>
      </p:cxnSp>
      <p:cxnSp>
        <p:nvCxnSpPr>
          <p:cNvPr id="117" name="Shape 117"/>
          <p:cNvCxnSpPr/>
          <p:nvPr/>
        </p:nvCxnSpPr>
        <p:spPr>
          <a:xfrm>
            <a:off x="2478500" y="1604200"/>
            <a:ext cx="249600" cy="329699"/>
          </a:xfrm>
          <a:prstGeom prst="straightConnector1">
            <a:avLst/>
          </a:prstGeom>
          <a:noFill/>
          <a:ln cap="flat" cmpd="sng" w="28575">
            <a:solidFill>
              <a:srgbClr val="FF0000"/>
            </a:solidFill>
            <a:prstDash val="solid"/>
            <a:round/>
            <a:headEnd len="lg" w="lg" type="none"/>
            <a:tailEnd len="lg" w="lg" type="triangle"/>
          </a:ln>
        </p:spPr>
      </p:cxnSp>
      <p:sp>
        <p:nvSpPr>
          <p:cNvPr id="118" name="Shape 118"/>
          <p:cNvSpPr txBox="1"/>
          <p:nvPr/>
        </p:nvSpPr>
        <p:spPr>
          <a:xfrm>
            <a:off x="4037250" y="2281550"/>
            <a:ext cx="383100" cy="365399"/>
          </a:xfrm>
          <a:prstGeom prst="rect">
            <a:avLst/>
          </a:prstGeom>
          <a:solidFill>
            <a:srgbClr val="0000FF"/>
          </a:solidFill>
          <a:ln>
            <a:noFill/>
          </a:ln>
        </p:spPr>
        <p:txBody>
          <a:bodyPr anchorCtr="0" anchor="t" bIns="91425" lIns="91425" rIns="91425" tIns="91425">
            <a:noAutofit/>
          </a:bodyPr>
          <a:lstStyle/>
          <a:p>
            <a:pPr lvl="0">
              <a:spcBef>
                <a:spcPts val="0"/>
              </a:spcBef>
              <a:buNone/>
            </a:pPr>
            <a:r>
              <a:rPr lang="it">
                <a:solidFill>
                  <a:srgbClr val="FFFFFF"/>
                </a:solidFill>
              </a:rPr>
              <a:t>ztl</a:t>
            </a:r>
          </a:p>
        </p:txBody>
      </p:sp>
      <p:cxnSp>
        <p:nvCxnSpPr>
          <p:cNvPr id="119" name="Shape 119"/>
          <p:cNvCxnSpPr/>
          <p:nvPr/>
        </p:nvCxnSpPr>
        <p:spPr>
          <a:xfrm>
            <a:off x="126550" y="1933900"/>
            <a:ext cx="249600" cy="329699"/>
          </a:xfrm>
          <a:prstGeom prst="straightConnector1">
            <a:avLst/>
          </a:prstGeom>
          <a:noFill/>
          <a:ln cap="flat" cmpd="sng" w="28575">
            <a:solidFill>
              <a:srgbClr val="FF0000"/>
            </a:solidFill>
            <a:prstDash val="solid"/>
            <a:round/>
            <a:headEnd len="lg" w="lg" type="none"/>
            <a:tailEnd len="lg" w="lg" type="triangle"/>
          </a:ln>
        </p:spPr>
      </p:cxnSp>
      <p:cxnSp>
        <p:nvCxnSpPr>
          <p:cNvPr id="120" name="Shape 120"/>
          <p:cNvCxnSpPr/>
          <p:nvPr/>
        </p:nvCxnSpPr>
        <p:spPr>
          <a:xfrm>
            <a:off x="1170175" y="0"/>
            <a:ext cx="249600" cy="329699"/>
          </a:xfrm>
          <a:prstGeom prst="straightConnector1">
            <a:avLst/>
          </a:prstGeom>
          <a:noFill/>
          <a:ln cap="flat" cmpd="sng" w="28575">
            <a:solidFill>
              <a:srgbClr val="FF0000"/>
            </a:solidFill>
            <a:prstDash val="solid"/>
            <a:round/>
            <a:headEnd len="lg" w="lg" type="none"/>
            <a:tailEnd len="lg" w="lg" type="triangle"/>
          </a:ln>
        </p:spPr>
      </p:cxnSp>
      <p:sp>
        <p:nvSpPr>
          <p:cNvPr id="121" name="Shape 121"/>
          <p:cNvSpPr txBox="1"/>
          <p:nvPr/>
        </p:nvSpPr>
        <p:spPr>
          <a:xfrm>
            <a:off x="1693325" y="89125"/>
            <a:ext cx="837900" cy="552600"/>
          </a:xfrm>
          <a:prstGeom prst="rect">
            <a:avLst/>
          </a:prstGeom>
          <a:noFill/>
          <a:ln>
            <a:noFill/>
          </a:ln>
        </p:spPr>
        <p:txBody>
          <a:bodyPr anchorCtr="0" anchor="t" bIns="91425" lIns="91425" rIns="91425" tIns="91425">
            <a:noAutofit/>
          </a:bodyPr>
          <a:lstStyle/>
          <a:p>
            <a:pPr lvl="0">
              <a:spcBef>
                <a:spcPts val="0"/>
              </a:spcBef>
              <a:buNone/>
            </a:pPr>
            <a:r>
              <a:rPr lang="it">
                <a:solidFill>
                  <a:srgbClr val="FF0000"/>
                </a:solidFill>
              </a:rPr>
              <a:t>Unità d’Italia</a:t>
            </a:r>
          </a:p>
        </p:txBody>
      </p:sp>
      <p:sp>
        <p:nvSpPr>
          <p:cNvPr id="122" name="Shape 122"/>
          <p:cNvSpPr txBox="1"/>
          <p:nvPr/>
        </p:nvSpPr>
        <p:spPr>
          <a:xfrm>
            <a:off x="501675" y="2027425"/>
            <a:ext cx="837900" cy="441300"/>
          </a:xfrm>
          <a:prstGeom prst="rect">
            <a:avLst/>
          </a:prstGeom>
          <a:noFill/>
          <a:ln>
            <a:noFill/>
          </a:ln>
        </p:spPr>
        <p:txBody>
          <a:bodyPr anchorCtr="0" anchor="t" bIns="91425" lIns="91425" rIns="91425" tIns="91425">
            <a:noAutofit/>
          </a:bodyPr>
          <a:lstStyle/>
          <a:p>
            <a:pPr lvl="0" rtl="0">
              <a:spcBef>
                <a:spcPts val="0"/>
              </a:spcBef>
              <a:buNone/>
            </a:pPr>
            <a:r>
              <a:rPr lang="it">
                <a:solidFill>
                  <a:srgbClr val="FF0000"/>
                </a:solidFill>
              </a:rPr>
              <a:t>Di Blasi</a:t>
            </a:r>
          </a:p>
        </p:txBody>
      </p:sp>
      <p:sp>
        <p:nvSpPr>
          <p:cNvPr id="123" name="Shape 123"/>
          <p:cNvSpPr txBox="1"/>
          <p:nvPr/>
        </p:nvSpPr>
        <p:spPr>
          <a:xfrm>
            <a:off x="2879600" y="1773575"/>
            <a:ext cx="1211099" cy="552600"/>
          </a:xfrm>
          <a:prstGeom prst="rect">
            <a:avLst/>
          </a:prstGeom>
          <a:noFill/>
          <a:ln>
            <a:noFill/>
          </a:ln>
        </p:spPr>
        <p:txBody>
          <a:bodyPr anchorCtr="0" anchor="t" bIns="91425" lIns="91425" rIns="91425" tIns="91425">
            <a:noAutofit/>
          </a:bodyPr>
          <a:lstStyle/>
          <a:p>
            <a:pPr lvl="0" rtl="0">
              <a:spcBef>
                <a:spcPts val="0"/>
              </a:spcBef>
              <a:buNone/>
            </a:pPr>
            <a:r>
              <a:rPr lang="it">
                <a:solidFill>
                  <a:srgbClr val="FF0000"/>
                </a:solidFill>
              </a:rPr>
              <a:t>Politeama</a:t>
            </a:r>
          </a:p>
        </p:txBody>
      </p:sp>
      <p:sp>
        <p:nvSpPr>
          <p:cNvPr id="124" name="Shape 124"/>
          <p:cNvSpPr txBox="1"/>
          <p:nvPr/>
        </p:nvSpPr>
        <p:spPr>
          <a:xfrm>
            <a:off x="3663925" y="2932125"/>
            <a:ext cx="1433999" cy="552600"/>
          </a:xfrm>
          <a:prstGeom prst="rect">
            <a:avLst/>
          </a:prstGeom>
          <a:noFill/>
          <a:ln>
            <a:noFill/>
          </a:ln>
        </p:spPr>
        <p:txBody>
          <a:bodyPr anchorCtr="0" anchor="t" bIns="91425" lIns="91425" rIns="91425" tIns="91425">
            <a:noAutofit/>
          </a:bodyPr>
          <a:lstStyle/>
          <a:p>
            <a:pPr lvl="0" rtl="0">
              <a:spcBef>
                <a:spcPts val="0"/>
              </a:spcBef>
              <a:buNone/>
            </a:pPr>
            <a:r>
              <a:rPr lang="it">
                <a:solidFill>
                  <a:srgbClr val="FF0000"/>
                </a:solidFill>
              </a:rPr>
              <a:t>Giulio Cesare</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x="0" y="0"/>
          <a:ext cx="0" cy="0"/>
          <a:chOff x="0" y="0"/>
          <a:chExt cx="0" cy="0"/>
        </a:xfrm>
      </p:grpSpPr>
      <p:pic>
        <p:nvPicPr>
          <p:cNvPr id="129" name="Shape 129"/>
          <p:cNvPicPr preferRelativeResize="0"/>
          <p:nvPr/>
        </p:nvPicPr>
        <p:blipFill>
          <a:blip r:embed="rId3">
            <a:alphaModFix/>
          </a:blip>
          <a:stretch>
            <a:fillRect/>
          </a:stretch>
        </p:blipFill>
        <p:spPr>
          <a:xfrm>
            <a:off x="0" y="0"/>
            <a:ext cx="7058524" cy="5143500"/>
          </a:xfrm>
          <a:prstGeom prst="rect">
            <a:avLst/>
          </a:prstGeom>
          <a:noFill/>
          <a:ln>
            <a:noFill/>
          </a:ln>
        </p:spPr>
      </p:pic>
      <p:cxnSp>
        <p:nvCxnSpPr>
          <p:cNvPr id="130" name="Shape 130"/>
          <p:cNvCxnSpPr/>
          <p:nvPr/>
        </p:nvCxnSpPr>
        <p:spPr>
          <a:xfrm flipH="1" rot="10800000">
            <a:off x="3725325" y="668299"/>
            <a:ext cx="3546899" cy="3761100"/>
          </a:xfrm>
          <a:prstGeom prst="straightConnector1">
            <a:avLst/>
          </a:prstGeom>
          <a:noFill/>
          <a:ln cap="flat" cmpd="sng" w="9525">
            <a:solidFill>
              <a:srgbClr val="FF0000"/>
            </a:solidFill>
            <a:prstDash val="solid"/>
            <a:round/>
            <a:headEnd len="lg" w="lg" type="none"/>
            <a:tailEnd len="lg" w="lg" type="triangle"/>
          </a:ln>
        </p:spPr>
      </p:cxnSp>
      <p:cxnSp>
        <p:nvCxnSpPr>
          <p:cNvPr id="131" name="Shape 131"/>
          <p:cNvCxnSpPr/>
          <p:nvPr/>
        </p:nvCxnSpPr>
        <p:spPr>
          <a:xfrm flipH="1" rot="10800000">
            <a:off x="1114025" y="498974"/>
            <a:ext cx="6158399" cy="2967900"/>
          </a:xfrm>
          <a:prstGeom prst="straightConnector1">
            <a:avLst/>
          </a:prstGeom>
          <a:noFill/>
          <a:ln cap="flat" cmpd="sng" w="9525">
            <a:solidFill>
              <a:srgbClr val="FF0000"/>
            </a:solidFill>
            <a:prstDash val="solid"/>
            <a:round/>
            <a:headEnd len="lg" w="lg" type="none"/>
            <a:tailEnd len="lg" w="lg" type="triangle"/>
          </a:ln>
        </p:spPr>
      </p:cxnSp>
      <p:cxnSp>
        <p:nvCxnSpPr>
          <p:cNvPr id="132" name="Shape 132"/>
          <p:cNvCxnSpPr/>
          <p:nvPr/>
        </p:nvCxnSpPr>
        <p:spPr>
          <a:xfrm flipH="1" rot="10800000">
            <a:off x="1933975" y="418974"/>
            <a:ext cx="5302800" cy="1238700"/>
          </a:xfrm>
          <a:prstGeom prst="straightConnector1">
            <a:avLst/>
          </a:prstGeom>
          <a:noFill/>
          <a:ln cap="flat" cmpd="sng" w="9525">
            <a:solidFill>
              <a:srgbClr val="FF0000"/>
            </a:solidFill>
            <a:prstDash val="solid"/>
            <a:round/>
            <a:headEnd len="lg" w="lg" type="none"/>
            <a:tailEnd len="lg" w="lg" type="triangle"/>
          </a:ln>
        </p:spPr>
      </p:cxnSp>
      <p:cxnSp>
        <p:nvCxnSpPr>
          <p:cNvPr id="133" name="Shape 133"/>
          <p:cNvCxnSpPr/>
          <p:nvPr/>
        </p:nvCxnSpPr>
        <p:spPr>
          <a:xfrm flipH="1" rot="10800000">
            <a:off x="2905400" y="561425"/>
            <a:ext cx="4349099" cy="2655899"/>
          </a:xfrm>
          <a:prstGeom prst="straightConnector1">
            <a:avLst/>
          </a:prstGeom>
          <a:noFill/>
          <a:ln cap="flat" cmpd="sng" w="9525">
            <a:solidFill>
              <a:srgbClr val="FF0000"/>
            </a:solidFill>
            <a:prstDash val="solid"/>
            <a:round/>
            <a:headEnd len="lg" w="lg" type="none"/>
            <a:tailEnd len="lg" w="lg" type="triangle"/>
          </a:ln>
        </p:spPr>
      </p:cxnSp>
      <p:sp>
        <p:nvSpPr>
          <p:cNvPr id="134" name="Shape 134"/>
          <p:cNvSpPr txBox="1"/>
          <p:nvPr/>
        </p:nvSpPr>
        <p:spPr>
          <a:xfrm>
            <a:off x="7236775" y="240625"/>
            <a:ext cx="1907099" cy="2183400"/>
          </a:xfrm>
          <a:prstGeom prst="rect">
            <a:avLst/>
          </a:prstGeom>
          <a:noFill/>
          <a:ln cap="flat" cmpd="sng" w="9525">
            <a:solidFill>
              <a:srgbClr val="FF0000"/>
            </a:solidFill>
            <a:prstDash val="solid"/>
            <a:round/>
            <a:headEnd len="med" w="med" type="none"/>
            <a:tailEnd len="med" w="med" type="none"/>
          </a:ln>
        </p:spPr>
        <p:txBody>
          <a:bodyPr anchorCtr="0" anchor="t" bIns="91425" lIns="91425" rIns="91425" tIns="91425">
            <a:noAutofit/>
          </a:bodyPr>
          <a:lstStyle/>
          <a:p>
            <a:pPr lvl="0" rtl="0">
              <a:spcBef>
                <a:spcPts val="0"/>
              </a:spcBef>
              <a:buNone/>
            </a:pPr>
            <a:r>
              <a:rPr lang="it" sz="1200"/>
              <a:t>centraline che rilevano il maggior numero di superamenti del PM10, nel contesto del sistema della mobilità pubblica</a:t>
            </a:r>
          </a:p>
          <a:p>
            <a:pPr lvl="0" rtl="0">
              <a:spcBef>
                <a:spcPts val="0"/>
              </a:spcBef>
              <a:buNone/>
            </a:pPr>
            <a:r>
              <a:t/>
            </a:r>
            <a:endParaRPr sz="1200"/>
          </a:p>
          <a:p>
            <a:pPr lvl="0">
              <a:spcBef>
                <a:spcPts val="0"/>
              </a:spcBef>
              <a:buNone/>
            </a:pPr>
            <a:r>
              <a:rPr lang="it" sz="1200"/>
              <a:t>Mappa: </a:t>
            </a:r>
            <a:r>
              <a:rPr lang="it" sz="1200" u="sng">
                <a:solidFill>
                  <a:schemeClr val="hlink"/>
                </a:solidFill>
                <a:hlinkClick r:id="rId4"/>
              </a:rPr>
              <a:t>http://umap.openstreetmap.fr/it/map/palermo-mobilita-sostenibile-2016_64782</a:t>
            </a:r>
            <a:r>
              <a:rPr lang="it" sz="1200"/>
              <a:t> </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8" name="Shape 138"/>
        <p:cNvGrpSpPr/>
        <p:nvPr/>
      </p:nvGrpSpPr>
      <p:grpSpPr>
        <a:xfrm>
          <a:off x="0" y="0"/>
          <a:ext cx="0" cy="0"/>
          <a:chOff x="0" y="0"/>
          <a:chExt cx="0" cy="0"/>
        </a:xfrm>
      </p:grpSpPr>
      <p:sp>
        <p:nvSpPr>
          <p:cNvPr id="139" name="Shape 139"/>
          <p:cNvSpPr txBox="1"/>
          <p:nvPr>
            <p:ph type="title"/>
          </p:nvPr>
        </p:nvSpPr>
        <p:spPr>
          <a:xfrm>
            <a:off x="115625" y="61800"/>
            <a:ext cx="1604399" cy="455100"/>
          </a:xfrm>
          <a:prstGeom prst="rect">
            <a:avLst/>
          </a:prstGeom>
        </p:spPr>
        <p:txBody>
          <a:bodyPr anchorCtr="0" anchor="t" bIns="91425" lIns="91425" rIns="91425" tIns="91425">
            <a:noAutofit/>
          </a:bodyPr>
          <a:lstStyle/>
          <a:p>
            <a:pPr lvl="0">
              <a:spcBef>
                <a:spcPts val="0"/>
              </a:spcBef>
              <a:buNone/>
            </a:pPr>
            <a:r>
              <a:rPr lang="it" sz="1800"/>
              <a:t>Conclusioni</a:t>
            </a:r>
          </a:p>
        </p:txBody>
      </p:sp>
      <p:sp>
        <p:nvSpPr>
          <p:cNvPr id="140" name="Shape 140"/>
          <p:cNvSpPr txBox="1"/>
          <p:nvPr>
            <p:ph idx="1" type="body"/>
          </p:nvPr>
        </p:nvSpPr>
        <p:spPr>
          <a:xfrm>
            <a:off x="169200" y="582100"/>
            <a:ext cx="8805600" cy="4396200"/>
          </a:xfrm>
          <a:prstGeom prst="rect">
            <a:avLst/>
          </a:prstGeom>
        </p:spPr>
        <p:txBody>
          <a:bodyPr anchorCtr="0" anchor="t" bIns="91425" lIns="91425" rIns="91425" tIns="91425">
            <a:noAutofit/>
          </a:bodyPr>
          <a:lstStyle/>
          <a:p>
            <a:pPr lvl="0" rtl="0">
              <a:spcBef>
                <a:spcPts val="0"/>
              </a:spcBef>
              <a:buClr>
                <a:schemeClr val="dk1"/>
              </a:buClr>
              <a:buSzPct val="91666"/>
              <a:buFont typeface="Arial"/>
              <a:buNone/>
            </a:pPr>
            <a:r>
              <a:rPr lang="it" sz="1200">
                <a:solidFill>
                  <a:schemeClr val="dk1"/>
                </a:solidFill>
              </a:rPr>
              <a:t>Il grafico relativo all’andamento del PM10 rilevato nelle 8 cabine nel 2015 evidenzia un trend comune: le curve hanno andamento analogo (sebbene con valori assoluti diversi) in tutte le 8 cabine, con una maggioranza di superamenti dei 50 μg/m3 della stazione “DI BLASI”. Analizzando in particolare gli andamenti nelle 4 stazioni con le maggiori criticità, in queste si evidenzia una situazione costantemente “</a:t>
            </a:r>
            <a:r>
              <a:rPr i="1" lang="it" sz="1200">
                <a:solidFill>
                  <a:schemeClr val="dk1"/>
                </a:solidFill>
              </a:rPr>
              <a:t>semicritica</a:t>
            </a:r>
            <a:r>
              <a:rPr lang="it" sz="1200">
                <a:solidFill>
                  <a:schemeClr val="dk1"/>
                </a:solidFill>
              </a:rPr>
              <a:t>”, che al diminuire delle precipitazioni dà luogo agli sforamenti. Tale trend è inoltre confermato per il mese di gennaio 2016.</a:t>
            </a:r>
          </a:p>
          <a:p>
            <a:pPr lvl="0" rtl="0">
              <a:spcBef>
                <a:spcPts val="0"/>
              </a:spcBef>
              <a:buClr>
                <a:schemeClr val="dk1"/>
              </a:buClr>
              <a:buSzPct val="91666"/>
              <a:buFont typeface="Arial"/>
              <a:buNone/>
            </a:pPr>
            <a:r>
              <a:rPr lang="it" sz="1200">
                <a:solidFill>
                  <a:schemeClr val="dk1"/>
                </a:solidFill>
              </a:rPr>
              <a:t>Alla luce di tal iandamento è necessario quindi prevedere degli interventi strutturali per “</a:t>
            </a:r>
            <a:r>
              <a:rPr i="1" lang="it" sz="1200">
                <a:solidFill>
                  <a:schemeClr val="dk1"/>
                </a:solidFill>
              </a:rPr>
              <a:t>alleggerire</a:t>
            </a:r>
            <a:r>
              <a:rPr lang="it" sz="1200">
                <a:solidFill>
                  <a:schemeClr val="dk1"/>
                </a:solidFill>
              </a:rPr>
              <a:t>” il livello medio di PM10 rilevato. Le iniziative intraprese dall’inizio del 2016 sulla mobilità sostenibile hanno l’obiettivo di diminuire globalmente, su tutta l’area urbana, i livelli di PM10.</a:t>
            </a:r>
          </a:p>
          <a:p>
            <a:pPr lvl="0" rtl="0">
              <a:spcBef>
                <a:spcPts val="0"/>
              </a:spcBef>
              <a:buClr>
                <a:schemeClr val="dk1"/>
              </a:buClr>
              <a:buSzPct val="91666"/>
              <a:buFont typeface="Arial"/>
              <a:buNone/>
            </a:pPr>
            <a:r>
              <a:rPr lang="it" sz="1200">
                <a:solidFill>
                  <a:schemeClr val="dk1"/>
                </a:solidFill>
              </a:rPr>
              <a:t>Attualmente sono stati messi in campo dall’Amministrazione, sia direttamente sia su suo impulso, i seguenti interventi per ridurre i livelli di inquinamento atmosferico: attivazione del tram - car sharing - bike sharing - taxi sharing - zona a traffico limitato - parziale attivazione del passante ferroviario - dislocazione dei bus extraurbani nelle aree periferiche - percorsi ciclabili su corsie preferenziali dei bus - nuovo assetto dei bus urbani - pedonalizzazione nel centro storico.</a:t>
            </a:r>
          </a:p>
          <a:p>
            <a:pPr lvl="0" rtl="0">
              <a:spcBef>
                <a:spcPts val="0"/>
              </a:spcBef>
              <a:buClr>
                <a:schemeClr val="dk1"/>
              </a:buClr>
              <a:buSzPct val="91666"/>
              <a:buFont typeface="Arial"/>
              <a:buNone/>
            </a:pPr>
            <a:r>
              <a:rPr lang="it" sz="1200">
                <a:solidFill>
                  <a:schemeClr val="dk1"/>
                </a:solidFill>
              </a:rPr>
              <a:t>È da prevedere un periodo di rilevazione non inferiore ai sei mesi per valutare gli impatti delle azioni intraprese e apportare implementazione/rivisitazione delle stesse.</a:t>
            </a:r>
          </a:p>
          <a:p>
            <a:pPr lvl="0" rtl="0">
              <a:spcBef>
                <a:spcPts val="0"/>
              </a:spcBef>
              <a:buClr>
                <a:schemeClr val="dk1"/>
              </a:buClr>
              <a:buSzPct val="91666"/>
              <a:buFont typeface="Arial"/>
              <a:buNone/>
            </a:pPr>
            <a:r>
              <a:rPr lang="it" sz="1200">
                <a:solidFill>
                  <a:schemeClr val="dk1"/>
                </a:solidFill>
              </a:rPr>
              <a:t>Per il mese di febbraio 2016 non è stata presa in considerazione la cabina CEP per il paragone con il febbraio 2015 in quanto non funzionante nel mese di febbraio 2016.</a:t>
            </a:r>
          </a:p>
          <a:p>
            <a:pPr lvl="0" rtl="0">
              <a:spcBef>
                <a:spcPts val="0"/>
              </a:spcBef>
              <a:buClr>
                <a:schemeClr val="dk1"/>
              </a:buClr>
              <a:buSzPct val="91666"/>
              <a:buFont typeface="Arial"/>
              <a:buNone/>
            </a:pPr>
            <a:r>
              <a:t/>
            </a:r>
            <a:endParaRPr sz="1200">
              <a:solidFill>
                <a:srgbClr val="000000"/>
              </a:solidFill>
            </a:endParaRPr>
          </a:p>
          <a:p>
            <a:pPr lvl="0">
              <a:spcBef>
                <a:spcPts val="0"/>
              </a:spcBef>
              <a:buNone/>
            </a:pPr>
            <a:r>
              <a:t/>
            </a:r>
            <a:endParaRPr sz="1200">
              <a:solidFill>
                <a:schemeClr val="dk1"/>
              </a:solidFill>
            </a:endParaRP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