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342" r:id="rId4"/>
    <p:sldId id="341" r:id="rId5"/>
    <p:sldId id="343" r:id="rId6"/>
    <p:sldId id="344" r:id="rId7"/>
    <p:sldId id="345" r:id="rId8"/>
    <p:sldId id="346" r:id="rId9"/>
    <p:sldId id="348" r:id="rId10"/>
    <p:sldId id="290" r:id="rId11"/>
    <p:sldId id="347" r:id="rId12"/>
    <p:sldId id="349" r:id="rId13"/>
    <p:sldId id="350" r:id="rId14"/>
    <p:sldId id="351" r:id="rId15"/>
    <p:sldId id="352" r:id="rId16"/>
    <p:sldId id="353" r:id="rId17"/>
    <p:sldId id="354" r:id="rId18"/>
    <p:sldId id="355" r:id="rId19"/>
    <p:sldId id="356" r:id="rId20"/>
    <p:sldId id="357" r:id="rId21"/>
    <p:sldId id="358" r:id="rId22"/>
    <p:sldId id="359" r:id="rId23"/>
    <p:sldId id="360" r:id="rId24"/>
    <p:sldId id="361" r:id="rId25"/>
  </p:sldIdLst>
  <p:sldSz cx="9906000" cy="6858000" type="A4"/>
  <p:notesSz cx="6797675" cy="9926638"/>
  <p:defaultTextStyle>
    <a:defPPr>
      <a:defRPr lang="it-IT"/>
    </a:defPPr>
    <a:lvl1pPr algn="l" rtl="0" fontAlgn="base">
      <a:spcBef>
        <a:spcPct val="0"/>
      </a:spcBef>
      <a:spcAft>
        <a:spcPct val="0"/>
      </a:spcAft>
      <a:defRPr sz="28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33CC"/>
    <a:srgbClr val="CC00CC"/>
    <a:srgbClr val="00CC00"/>
    <a:srgbClr val="CEF6FE"/>
    <a:srgbClr val="99FFCC"/>
    <a:srgbClr val="FFFF99"/>
    <a:srgbClr val="33CC33"/>
    <a:srgbClr val="FF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8" autoAdjust="0"/>
  </p:normalViewPr>
  <p:slideViewPr>
    <p:cSldViewPr snapToGrid="0">
      <p:cViewPr varScale="1">
        <p:scale>
          <a:sx n="94" d="100"/>
          <a:sy n="94" d="100"/>
        </p:scale>
        <p:origin x="84" y="31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B96AB14B-70A1-401E-AF34-8CAA218D7F03}" type="datetimeFigureOut">
              <a:rPr lang="it-IT"/>
              <a:pPr>
                <a:defRPr/>
              </a:pPr>
              <a:t>01/04/2016</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fld id="{E9A2716E-742E-4FFC-AD83-15BC44F290BB}" type="slidenum">
              <a:rPr lang="it-IT"/>
              <a:pPr/>
              <a:t>‹N›</a:t>
            </a:fld>
            <a:endParaRPr lang="it-IT"/>
          </a:p>
        </p:txBody>
      </p:sp>
    </p:spTree>
    <p:extLst>
      <p:ext uri="{BB962C8B-B14F-4D97-AF65-F5344CB8AC3E}">
        <p14:creationId xmlns:p14="http://schemas.microsoft.com/office/powerpoint/2010/main" val="2991070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EE2FCB81-87A7-4512-8655-9AD02976FB65}" type="datetimeFigureOut">
              <a:rPr lang="it-IT"/>
              <a:pPr>
                <a:defRPr/>
              </a:pPr>
              <a:t>01/04/2016</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fld id="{747A57FF-0021-4248-8F25-D740D118D054}" type="slidenum">
              <a:rPr lang="it-IT"/>
              <a:pPr/>
              <a:t>‹N›</a:t>
            </a:fld>
            <a:endParaRPr lang="it-IT"/>
          </a:p>
        </p:txBody>
      </p:sp>
    </p:spTree>
    <p:extLst>
      <p:ext uri="{BB962C8B-B14F-4D97-AF65-F5344CB8AC3E}">
        <p14:creationId xmlns:p14="http://schemas.microsoft.com/office/powerpoint/2010/main" val="1113282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BE94F9A6-AE0B-4D90-B25C-C2DA159C28D6}" type="datetimeFigureOut">
              <a:rPr lang="it-IT"/>
              <a:pPr>
                <a:defRPr/>
              </a:pPr>
              <a:t>01/04/2016</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fld id="{F03C9E94-18B7-4BBE-A69C-D217392E861F}" type="slidenum">
              <a:rPr lang="it-IT"/>
              <a:pPr/>
              <a:t>‹N›</a:t>
            </a:fld>
            <a:endParaRPr lang="it-IT"/>
          </a:p>
        </p:txBody>
      </p:sp>
    </p:spTree>
    <p:extLst>
      <p:ext uri="{BB962C8B-B14F-4D97-AF65-F5344CB8AC3E}">
        <p14:creationId xmlns:p14="http://schemas.microsoft.com/office/powerpoint/2010/main" val="58331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C3145923-A72A-4E3A-8BC0-F98564139303}" type="datetimeFigureOut">
              <a:rPr lang="it-IT"/>
              <a:pPr>
                <a:defRPr/>
              </a:pPr>
              <a:t>01/04/2016</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fld id="{5CF00290-550C-43EA-A255-3125CC5E45DF}" type="slidenum">
              <a:rPr lang="it-IT"/>
              <a:pPr/>
              <a:t>‹N›</a:t>
            </a:fld>
            <a:endParaRPr lang="it-IT"/>
          </a:p>
        </p:txBody>
      </p:sp>
    </p:spTree>
    <p:extLst>
      <p:ext uri="{BB962C8B-B14F-4D97-AF65-F5344CB8AC3E}">
        <p14:creationId xmlns:p14="http://schemas.microsoft.com/office/powerpoint/2010/main" val="4507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2EED60B7-BCC7-4376-AE77-74B64E1B35D6}" type="datetimeFigureOut">
              <a:rPr lang="it-IT"/>
              <a:pPr>
                <a:defRPr/>
              </a:pPr>
              <a:t>01/04/2016</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fld id="{91D77859-47DE-412B-BC31-DDFAC7D5ADF3}" type="slidenum">
              <a:rPr lang="it-IT"/>
              <a:pPr/>
              <a:t>‹N›</a:t>
            </a:fld>
            <a:endParaRPr lang="it-IT"/>
          </a:p>
        </p:txBody>
      </p:sp>
    </p:spTree>
    <p:extLst>
      <p:ext uri="{BB962C8B-B14F-4D97-AF65-F5344CB8AC3E}">
        <p14:creationId xmlns:p14="http://schemas.microsoft.com/office/powerpoint/2010/main" val="96479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B5606368-2253-4EB2-9401-D526CED6135B}" type="datetimeFigureOut">
              <a:rPr lang="it-IT"/>
              <a:pPr>
                <a:defRPr/>
              </a:pPr>
              <a:t>01/04/2016</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fld id="{CED4BB0A-A346-48A1-80BB-29AA48F4C752}" type="slidenum">
              <a:rPr lang="it-IT"/>
              <a:pPr/>
              <a:t>‹N›</a:t>
            </a:fld>
            <a:endParaRPr lang="it-IT"/>
          </a:p>
        </p:txBody>
      </p:sp>
    </p:spTree>
    <p:extLst>
      <p:ext uri="{BB962C8B-B14F-4D97-AF65-F5344CB8AC3E}">
        <p14:creationId xmlns:p14="http://schemas.microsoft.com/office/powerpoint/2010/main" val="2510034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DF0CE833-D9B6-4443-9D52-68683DC96EF4}" type="datetimeFigureOut">
              <a:rPr lang="it-IT"/>
              <a:pPr>
                <a:defRPr/>
              </a:pPr>
              <a:t>01/04/2016</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fld id="{F0E0FD67-89FB-484E-B350-109B3DD8D664}" type="slidenum">
              <a:rPr lang="it-IT"/>
              <a:pPr/>
              <a:t>‹N›</a:t>
            </a:fld>
            <a:endParaRPr lang="it-IT"/>
          </a:p>
        </p:txBody>
      </p:sp>
    </p:spTree>
    <p:extLst>
      <p:ext uri="{BB962C8B-B14F-4D97-AF65-F5344CB8AC3E}">
        <p14:creationId xmlns:p14="http://schemas.microsoft.com/office/powerpoint/2010/main" val="820684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F6F4A3AC-280A-4AA9-B7EE-FE6BD355D640}" type="datetimeFigureOut">
              <a:rPr lang="it-IT"/>
              <a:pPr>
                <a:defRPr/>
              </a:pPr>
              <a:t>01/04/2016</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fld id="{26A17E65-2F67-4DFC-8645-3960698229BF}" type="slidenum">
              <a:rPr lang="it-IT"/>
              <a:pPr/>
              <a:t>‹N›</a:t>
            </a:fld>
            <a:endParaRPr lang="it-IT"/>
          </a:p>
        </p:txBody>
      </p:sp>
    </p:spTree>
    <p:extLst>
      <p:ext uri="{BB962C8B-B14F-4D97-AF65-F5344CB8AC3E}">
        <p14:creationId xmlns:p14="http://schemas.microsoft.com/office/powerpoint/2010/main" val="188912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A902FBA6-87F6-4FB5-8B5A-CB18D134918E}" type="datetimeFigureOut">
              <a:rPr lang="it-IT"/>
              <a:pPr>
                <a:defRPr/>
              </a:pPr>
              <a:t>01/04/2016</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fld id="{F8521321-AE17-4E98-AF8B-4158C644916E}" type="slidenum">
              <a:rPr lang="it-IT"/>
              <a:pPr/>
              <a:t>‹N›</a:t>
            </a:fld>
            <a:endParaRPr lang="it-IT"/>
          </a:p>
        </p:txBody>
      </p:sp>
    </p:spTree>
    <p:extLst>
      <p:ext uri="{BB962C8B-B14F-4D97-AF65-F5344CB8AC3E}">
        <p14:creationId xmlns:p14="http://schemas.microsoft.com/office/powerpoint/2010/main" val="3440332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693F26DF-24D2-477C-81AB-D92A0834BB58}" type="datetimeFigureOut">
              <a:rPr lang="it-IT"/>
              <a:pPr>
                <a:defRPr/>
              </a:pPr>
              <a:t>01/04/2016</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fld id="{0A418E0B-A2D8-417E-8653-D933E5FB77FF}" type="slidenum">
              <a:rPr lang="it-IT"/>
              <a:pPr/>
              <a:t>‹N›</a:t>
            </a:fld>
            <a:endParaRPr lang="it-IT"/>
          </a:p>
        </p:txBody>
      </p:sp>
    </p:spTree>
    <p:extLst>
      <p:ext uri="{BB962C8B-B14F-4D97-AF65-F5344CB8AC3E}">
        <p14:creationId xmlns:p14="http://schemas.microsoft.com/office/powerpoint/2010/main" val="3913873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A279951F-BC6E-43F6-981B-E026BC9D0A57}" type="datetimeFigureOut">
              <a:rPr lang="it-IT"/>
              <a:pPr>
                <a:defRPr/>
              </a:pPr>
              <a:t>01/04/2016</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fld id="{A4CD8432-38CB-4E30-A965-16A7D3F7D44A}" type="slidenum">
              <a:rPr lang="it-IT"/>
              <a:pPr/>
              <a:t>‹N›</a:t>
            </a:fld>
            <a:endParaRPr lang="it-IT"/>
          </a:p>
        </p:txBody>
      </p:sp>
    </p:spTree>
    <p:extLst>
      <p:ext uri="{BB962C8B-B14F-4D97-AF65-F5344CB8AC3E}">
        <p14:creationId xmlns:p14="http://schemas.microsoft.com/office/powerpoint/2010/main" val="3738854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681038" y="365125"/>
            <a:ext cx="854392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Segnaposto testo 2"/>
          <p:cNvSpPr>
            <a:spLocks noGrp="1"/>
          </p:cNvSpPr>
          <p:nvPr>
            <p:ph type="body" idx="1"/>
          </p:nvPr>
        </p:nvSpPr>
        <p:spPr bwMode="auto">
          <a:xfrm>
            <a:off x="681038" y="1825625"/>
            <a:ext cx="854392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4112B00-E7C6-44C3-82C6-EA630141630B}" type="datetimeFigureOut">
              <a:rPr lang="it-IT"/>
              <a:pPr>
                <a:defRPr/>
              </a:pPr>
              <a:t>01/04/2016</a:t>
            </a:fld>
            <a:endParaRPr lang="it-IT"/>
          </a:p>
        </p:txBody>
      </p:sp>
      <p:sp>
        <p:nvSpPr>
          <p:cNvPr id="5" name="Segnaposto piè di pagina 4"/>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it-IT"/>
          </a:p>
        </p:txBody>
      </p:sp>
      <p:sp>
        <p:nvSpPr>
          <p:cNvPr id="6" name="Segnaposto numero diapositiva 5"/>
          <p:cNvSpPr>
            <a:spLocks noGrp="1"/>
          </p:cNvSpPr>
          <p:nvPr>
            <p:ph type="sldNum" sz="quarter" idx="4"/>
          </p:nvPr>
        </p:nvSpPr>
        <p:spPr>
          <a:xfrm>
            <a:off x="6996113" y="6356350"/>
            <a:ext cx="222885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771B1B32-52E9-4A08-B3FA-BAF8CA239176}"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olo 1"/>
          <p:cNvSpPr>
            <a:spLocks noGrp="1"/>
          </p:cNvSpPr>
          <p:nvPr>
            <p:ph type="ctrTitle"/>
          </p:nvPr>
        </p:nvSpPr>
        <p:spPr>
          <a:xfrm>
            <a:off x="337820" y="2929731"/>
            <a:ext cx="9100820" cy="1831975"/>
          </a:xfrm>
        </p:spPr>
        <p:txBody>
          <a:bodyPr/>
          <a:lstStyle/>
          <a:p>
            <a:pPr eaLnBrk="1" hangingPunct="1"/>
            <a:r>
              <a:rPr lang="it-IT" sz="3200" b="1" dirty="0">
                <a:solidFill>
                  <a:srgbClr val="0033CC"/>
                </a:solidFill>
                <a:latin typeface="Aharoni" panose="02010803020104030203" pitchFamily="2" charset="-79"/>
                <a:cs typeface="Aharoni" panose="02010803020104030203" pitchFamily="2" charset="-79"/>
              </a:rPr>
              <a:t>A.P.Q. “DEPURAZIONE DELLE ACQUE REFLUE”</a:t>
            </a:r>
            <a:r>
              <a:rPr lang="it-IT" sz="3600" b="1" dirty="0">
                <a:solidFill>
                  <a:srgbClr val="0033CC"/>
                </a:solidFill>
              </a:rPr>
              <a:t/>
            </a:r>
            <a:br>
              <a:rPr lang="it-IT" sz="3600" b="1" dirty="0">
                <a:solidFill>
                  <a:srgbClr val="0033CC"/>
                </a:solidFill>
              </a:rPr>
            </a:br>
            <a:r>
              <a:rPr lang="it-IT" sz="1800" b="1" dirty="0">
                <a:solidFill>
                  <a:srgbClr val="0033CC"/>
                </a:solidFill>
              </a:rPr>
              <a:t>sottoscritto in data 30/01/2013 tra il Ministero dello Sviluppo Economico,</a:t>
            </a:r>
            <a:br>
              <a:rPr lang="it-IT" sz="1800" b="1" dirty="0">
                <a:solidFill>
                  <a:srgbClr val="0033CC"/>
                </a:solidFill>
              </a:rPr>
            </a:br>
            <a:r>
              <a:rPr lang="it-IT" sz="1800" b="1" dirty="0">
                <a:solidFill>
                  <a:srgbClr val="0033CC"/>
                </a:solidFill>
              </a:rPr>
              <a:t>il Ministero per la Tutela dell’Ambiente del Territorio e del Mare,</a:t>
            </a:r>
            <a:br>
              <a:rPr lang="it-IT" sz="1800" b="1" dirty="0">
                <a:solidFill>
                  <a:srgbClr val="0033CC"/>
                </a:solidFill>
              </a:rPr>
            </a:br>
            <a:r>
              <a:rPr lang="it-IT" sz="1800" b="1" dirty="0">
                <a:solidFill>
                  <a:srgbClr val="0033CC"/>
                </a:solidFill>
              </a:rPr>
              <a:t>il Ministero delle Infrastrutture e dei Trasporti</a:t>
            </a:r>
            <a:br>
              <a:rPr lang="it-IT" sz="1800" b="1" dirty="0">
                <a:solidFill>
                  <a:srgbClr val="0033CC"/>
                </a:solidFill>
              </a:rPr>
            </a:br>
            <a:r>
              <a:rPr lang="it-IT" sz="1800" b="1" dirty="0">
                <a:solidFill>
                  <a:srgbClr val="0033CC"/>
                </a:solidFill>
              </a:rPr>
              <a:t>e la Regione Siciliana. </a:t>
            </a:r>
            <a:br>
              <a:rPr lang="it-IT" sz="1800" b="1" dirty="0">
                <a:solidFill>
                  <a:srgbClr val="0033CC"/>
                </a:solidFill>
              </a:rPr>
            </a:br>
            <a:r>
              <a:rPr lang="it-IT" sz="1800" b="1" dirty="0">
                <a:solidFill>
                  <a:srgbClr val="0033CC"/>
                </a:solidFill>
              </a:rPr>
              <a:t>(Procedure Comunitarie di Infrazione CE/2004/2034 e CE/2009/2034</a:t>
            </a:r>
            <a:r>
              <a:rPr lang="it-IT" sz="1800" b="1" dirty="0" smtClean="0">
                <a:solidFill>
                  <a:srgbClr val="0033CC"/>
                </a:solidFill>
              </a:rPr>
              <a:t>)</a:t>
            </a:r>
          </a:p>
        </p:txBody>
      </p:sp>
      <p:sp>
        <p:nvSpPr>
          <p:cNvPr id="13314" name="Sottotitolo 2"/>
          <p:cNvSpPr>
            <a:spLocks noGrp="1"/>
          </p:cNvSpPr>
          <p:nvPr>
            <p:ph type="subTitle" idx="1"/>
          </p:nvPr>
        </p:nvSpPr>
        <p:spPr>
          <a:xfrm>
            <a:off x="337820" y="5242878"/>
            <a:ext cx="9026525" cy="627062"/>
          </a:xfrm>
        </p:spPr>
        <p:txBody>
          <a:bodyPr/>
          <a:lstStyle/>
          <a:p>
            <a:pPr eaLnBrk="1" hangingPunct="1"/>
            <a:r>
              <a:rPr lang="it-IT" sz="3200" b="1" dirty="0" smtClean="0">
                <a:solidFill>
                  <a:srgbClr val="C00000"/>
                </a:solidFill>
                <a:latin typeface="Aharoni" panose="02010803020104030203" pitchFamily="2" charset="-79"/>
                <a:cs typeface="Aharoni" panose="02010803020104030203" pitchFamily="2" charset="-79"/>
              </a:rPr>
              <a:t>PROGETTI PER LA CITTA’ DI PALERMO</a:t>
            </a:r>
            <a:endParaRPr lang="it-IT" sz="3200" b="1" dirty="0">
              <a:solidFill>
                <a:srgbClr val="C00000"/>
              </a:solidFill>
              <a:latin typeface="Aharoni" panose="02010803020104030203" pitchFamily="2" charset="-79"/>
              <a:cs typeface="Aharoni" panose="02010803020104030203" pitchFamily="2" charset="-79"/>
            </a:endParaRPr>
          </a:p>
          <a:p>
            <a:pPr eaLnBrk="1" hangingPunct="1"/>
            <a:r>
              <a:rPr lang="it-IT" b="1" dirty="0">
                <a:solidFill>
                  <a:srgbClr val="C00000"/>
                </a:solidFill>
              </a:rPr>
              <a:t>STATO DEGLI INTERVENTI </a:t>
            </a:r>
            <a:r>
              <a:rPr lang="it-IT" b="1" dirty="0" smtClean="0">
                <a:solidFill>
                  <a:srgbClr val="C00000"/>
                </a:solidFill>
              </a:rPr>
              <a:t>AL 31/03/2016</a:t>
            </a:r>
          </a:p>
        </p:txBody>
      </p:sp>
      <p:sp>
        <p:nvSpPr>
          <p:cNvPr id="13316" name="Sottotitolo 2"/>
          <p:cNvSpPr>
            <a:spLocks/>
          </p:cNvSpPr>
          <p:nvPr/>
        </p:nvSpPr>
        <p:spPr bwMode="auto">
          <a:xfrm>
            <a:off x="215900" y="985838"/>
            <a:ext cx="9471025"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lnSpc>
                <a:spcPct val="90000"/>
              </a:lnSpc>
              <a:spcBef>
                <a:spcPts val="1000"/>
              </a:spcBef>
              <a:buFont typeface="Arial" panose="020B0604020202020204" pitchFamily="34" charset="0"/>
              <a:defRPr sz="2800">
                <a:solidFill>
                  <a:schemeClr val="tx1"/>
                </a:solidFill>
                <a:latin typeface="Calibri" panose="020F0502020204030204" pitchFamily="34" charset="0"/>
              </a:defRPr>
            </a:lvl1pPr>
            <a:lvl2pPr marL="742950" indent="-285750" algn="ctr" eaLnBrk="0" hangingPunct="0">
              <a:lnSpc>
                <a:spcPct val="90000"/>
              </a:lnSpc>
              <a:spcBef>
                <a:spcPts val="500"/>
              </a:spcBef>
              <a:buFont typeface="Arial" panose="020B0604020202020204" pitchFamily="34" charset="0"/>
              <a:defRPr sz="2400">
                <a:solidFill>
                  <a:schemeClr val="tx1"/>
                </a:solidFill>
                <a:latin typeface="Calibri" panose="020F0502020204030204" pitchFamily="34" charset="0"/>
              </a:defRPr>
            </a:lvl2pPr>
            <a:lvl3pPr marL="1143000" indent="-228600" algn="ctr"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3pPr>
            <a:lvl4pPr marL="1600200" indent="-228600" algn="ctr"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4pPr>
            <a:lvl5pPr marL="2057400" indent="-228600" algn="ctr"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5pPr>
            <a:lvl6pPr marL="2514600" indent="-228600" algn="ctr" eaLnBrk="0" fontAlgn="base" hangingPunct="0">
              <a:lnSpc>
                <a:spcPct val="90000"/>
              </a:lnSpc>
              <a:spcBef>
                <a:spcPts val="5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algn="ctr" eaLnBrk="0" fontAlgn="base" hangingPunct="0">
              <a:lnSpc>
                <a:spcPct val="90000"/>
              </a:lnSpc>
              <a:spcBef>
                <a:spcPts val="5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algn="ctr" eaLnBrk="0" fontAlgn="base" hangingPunct="0">
              <a:lnSpc>
                <a:spcPct val="90000"/>
              </a:lnSpc>
              <a:spcBef>
                <a:spcPts val="5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algn="ctr" eaLnBrk="0" fontAlgn="base" hangingPunct="0">
              <a:lnSpc>
                <a:spcPct val="90000"/>
              </a:lnSpc>
              <a:spcBef>
                <a:spcPts val="500"/>
              </a:spcBef>
              <a:spcAft>
                <a:spcPct val="0"/>
              </a:spcAft>
              <a:buFont typeface="Arial" panose="020B0604020202020204" pitchFamily="34" charset="0"/>
              <a:defRPr>
                <a:solidFill>
                  <a:schemeClr val="tx1"/>
                </a:solidFill>
                <a:latin typeface="Calibri" panose="020F0502020204030204" pitchFamily="34" charset="0"/>
              </a:defRPr>
            </a:lvl9pPr>
          </a:lstStyle>
          <a:p>
            <a:r>
              <a:rPr lang="it-IT" b="1" dirty="0"/>
              <a:t>COMUNE DI </a:t>
            </a:r>
            <a:r>
              <a:rPr lang="it-IT" b="1" dirty="0" smtClean="0"/>
              <a:t>PALERMO</a:t>
            </a:r>
            <a:endParaRPr lang="it-IT" b="1" dirty="0"/>
          </a:p>
          <a:p>
            <a:r>
              <a:rPr lang="it-IT" sz="2400" b="1" dirty="0"/>
              <a:t>Area Tecnica della Riqualificazione Urbana e delle Infrastrutture</a:t>
            </a:r>
            <a:endParaRPr lang="it-IT" sz="2400" b="1" i="1" dirty="0"/>
          </a:p>
          <a:p>
            <a:r>
              <a:rPr lang="it-IT" sz="2400" b="1" i="1" dirty="0"/>
              <a:t>Ufficio Servizi Pubblici a Rete e di Pubblica Utilità</a:t>
            </a:r>
          </a:p>
        </p:txBody>
      </p:sp>
      <p:pic>
        <p:nvPicPr>
          <p:cNvPr id="13317" name="Picture 5" descr="Stemmapanewcol"/>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32313" y="155575"/>
            <a:ext cx="800100" cy="758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264160"/>
            <a:ext cx="9251950" cy="1107440"/>
          </a:xfrm>
          <a:ln w="28575">
            <a:solidFill>
              <a:srgbClr val="0033CC"/>
            </a:solidFill>
          </a:ln>
        </p:spPr>
        <p:txBody>
          <a:bodyPr/>
          <a:lstStyle/>
          <a:p>
            <a:pPr algn="ctr" eaLnBrk="1" hangingPunct="1"/>
            <a:r>
              <a:rPr lang="it-IT" b="1" dirty="0" smtClean="0">
                <a:solidFill>
                  <a:srgbClr val="0033CC"/>
                </a:solidFill>
                <a:latin typeface="Aharoni" panose="02010803020104030203" pitchFamily="2" charset="-79"/>
                <a:cs typeface="Aharoni" panose="02010803020104030203" pitchFamily="2" charset="-79"/>
              </a:rPr>
              <a:t>INQUADRAMENTO NORMATIVO</a:t>
            </a:r>
            <a:br>
              <a:rPr lang="it-IT" b="1" dirty="0" smtClean="0">
                <a:solidFill>
                  <a:srgbClr val="0033CC"/>
                </a:solidFill>
                <a:latin typeface="Aharoni" panose="02010803020104030203" pitchFamily="2" charset="-79"/>
                <a:cs typeface="Aharoni" panose="02010803020104030203" pitchFamily="2" charset="-79"/>
              </a:rPr>
            </a:br>
            <a:r>
              <a:rPr lang="it-IT" sz="2800" b="1" dirty="0" smtClean="0">
                <a:solidFill>
                  <a:srgbClr val="0033CC"/>
                </a:solidFill>
                <a:latin typeface="Aharoni" panose="02010803020104030203" pitchFamily="2" charset="-79"/>
                <a:cs typeface="Aharoni" panose="02010803020104030203" pitchFamily="2" charset="-79"/>
              </a:rPr>
              <a:t>(1991-1999)</a:t>
            </a:r>
          </a:p>
        </p:txBody>
      </p:sp>
      <p:sp>
        <p:nvSpPr>
          <p:cNvPr id="14340" name="Segnaposto contenuto 2"/>
          <p:cNvSpPr>
            <a:spLocks/>
          </p:cNvSpPr>
          <p:nvPr/>
        </p:nvSpPr>
        <p:spPr bwMode="auto">
          <a:xfrm>
            <a:off x="763588" y="1451768"/>
            <a:ext cx="8189912" cy="154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1991</a:t>
            </a:r>
            <a:r>
              <a:rPr lang="it-IT" sz="20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Direttiva 91/271/CEE</a:t>
            </a:r>
            <a:endParaRPr lang="it-IT" sz="2000" b="1" u="sng" dirty="0" smtClean="0">
              <a:solidFill>
                <a:srgbClr val="C00000"/>
              </a:solidFill>
              <a:latin typeface="Calibri" panose="020F0502020204030204" pitchFamily="34" charset="0"/>
            </a:endParaRPr>
          </a:p>
          <a:p>
            <a:pPr>
              <a:lnSpc>
                <a:spcPct val="90000"/>
              </a:lnSpc>
              <a:spcBef>
                <a:spcPts val="0"/>
              </a:spcBef>
              <a:buFont typeface="Arial" panose="020B0604020202020204" pitchFamily="34" charset="0"/>
              <a:buNone/>
            </a:pPr>
            <a:r>
              <a:rPr lang="it-IT" sz="1600" dirty="0" smtClean="0">
                <a:latin typeface="Calibri" panose="020F0502020204030204" pitchFamily="34" charset="0"/>
              </a:rPr>
              <a:t>(recepita nell’Ordinamento Italiano con il D.Lgs. 152/1999 aggiornato poi con D.Lgs. n.152/2006)</a:t>
            </a:r>
          </a:p>
          <a:p>
            <a:pPr algn="just">
              <a:lnSpc>
                <a:spcPct val="90000"/>
              </a:lnSpc>
              <a:spcBef>
                <a:spcPts val="0"/>
              </a:spcBef>
              <a:buFont typeface="Arial" panose="020B0604020202020204" pitchFamily="34" charset="0"/>
              <a:buNone/>
            </a:pPr>
            <a:r>
              <a:rPr lang="it-IT" sz="1800" b="1" dirty="0" smtClean="0">
                <a:latin typeface="Calibri" panose="020F0502020204030204" pitchFamily="34" charset="0"/>
              </a:rPr>
              <a:t>dispone che gli agglomerati urbani siano provvisti di rete fognaria entro scadenze temporali ben definite e che le acque reflue urbane che confluiscono in tali reti siano sottoposte, prima dello scarico, ad opportuno trattamento depurativo.</a:t>
            </a:r>
            <a:endParaRPr lang="it-IT" sz="1800" b="1" dirty="0">
              <a:latin typeface="Calibri" panose="020F0502020204030204" pitchFamily="34" charset="0"/>
            </a:endParaRPr>
          </a:p>
        </p:txBody>
      </p:sp>
      <p:sp>
        <p:nvSpPr>
          <p:cNvPr id="7" name="Segnaposto contenuto 2"/>
          <p:cNvSpPr>
            <a:spLocks/>
          </p:cNvSpPr>
          <p:nvPr/>
        </p:nvSpPr>
        <p:spPr bwMode="auto">
          <a:xfrm>
            <a:off x="763588" y="3152774"/>
            <a:ext cx="8189912" cy="154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1994</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Legge n. 36/1994 (Legge Galli)</a:t>
            </a:r>
          </a:p>
          <a:p>
            <a:pPr>
              <a:lnSpc>
                <a:spcPct val="90000"/>
              </a:lnSpc>
              <a:spcBef>
                <a:spcPts val="1000"/>
              </a:spcBef>
              <a:buFont typeface="Arial" panose="020B0604020202020204" pitchFamily="34" charset="0"/>
              <a:buNone/>
            </a:pPr>
            <a:r>
              <a:rPr lang="it-IT" sz="1800" b="1" dirty="0" smtClean="0">
                <a:latin typeface="Calibri" panose="020F0502020204030204" pitchFamily="34" charset="0"/>
              </a:rPr>
              <a:t>l’assetto organizzativo e funzionale del </a:t>
            </a:r>
            <a:r>
              <a:rPr lang="it-IT" sz="1800" b="1" u="sng" dirty="0" smtClean="0">
                <a:solidFill>
                  <a:srgbClr val="C00000"/>
                </a:solidFill>
                <a:latin typeface="Calibri" panose="020F0502020204030204" pitchFamily="34" charset="0"/>
              </a:rPr>
              <a:t>Servizio Idrico Integrato (S.I.I.)</a:t>
            </a:r>
            <a:r>
              <a:rPr lang="it-IT" sz="1800" b="1" dirty="0" smtClean="0">
                <a:solidFill>
                  <a:srgbClr val="C00000"/>
                </a:solidFill>
                <a:latin typeface="Calibri" panose="020F0502020204030204" pitchFamily="34" charset="0"/>
              </a:rPr>
              <a:t> </a:t>
            </a:r>
            <a:r>
              <a:rPr lang="it-IT" sz="1800" b="1" dirty="0" smtClean="0">
                <a:latin typeface="Calibri" panose="020F0502020204030204" pitchFamily="34" charset="0"/>
              </a:rPr>
              <a:t>previsto dalla direttiva Comunitaria 91/271/CEE viene avviato a livello nazionale con la L. 36/1994 “</a:t>
            </a:r>
            <a:r>
              <a:rPr lang="it-IT" sz="1800" b="1" i="1" dirty="0" smtClean="0">
                <a:latin typeface="Calibri" panose="020F0502020204030204" pitchFamily="34" charset="0"/>
              </a:rPr>
              <a:t>Disposizioni in materia di risorse idriche</a:t>
            </a:r>
            <a:r>
              <a:rPr lang="it-IT" sz="1800" b="1" dirty="0" smtClean="0">
                <a:latin typeface="Calibri" panose="020F0502020204030204" pitchFamily="34" charset="0"/>
              </a:rPr>
              <a:t>”.</a:t>
            </a:r>
          </a:p>
        </p:txBody>
      </p:sp>
      <p:sp>
        <p:nvSpPr>
          <p:cNvPr id="8" name="Segnaposto contenuto 2"/>
          <p:cNvSpPr>
            <a:spLocks/>
          </p:cNvSpPr>
          <p:nvPr/>
        </p:nvSpPr>
        <p:spPr bwMode="auto">
          <a:xfrm>
            <a:off x="763588" y="4848859"/>
            <a:ext cx="8189912"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1999</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Legge Regionale n. 10/1999 (art. 69)</a:t>
            </a:r>
          </a:p>
          <a:p>
            <a:pPr>
              <a:lnSpc>
                <a:spcPct val="90000"/>
              </a:lnSpc>
              <a:spcBef>
                <a:spcPts val="1000"/>
              </a:spcBef>
              <a:buFont typeface="Arial" panose="020B0604020202020204" pitchFamily="34" charset="0"/>
              <a:buNone/>
            </a:pPr>
            <a:r>
              <a:rPr lang="it-IT" sz="1800" b="1" dirty="0" smtClean="0">
                <a:latin typeface="Calibri" panose="020F0502020204030204" pitchFamily="34" charset="0"/>
              </a:rPr>
              <a:t>In Sicilia la Legge 36/1994 viene recepita, </a:t>
            </a:r>
            <a:r>
              <a:rPr lang="it-IT" sz="1800" b="1" u="sng" dirty="0" smtClean="0">
                <a:solidFill>
                  <a:srgbClr val="FF0000"/>
                </a:solidFill>
                <a:latin typeface="Calibri" panose="020F0502020204030204" pitchFamily="34" charset="0"/>
              </a:rPr>
              <a:t>dopo ben 5 anni</a:t>
            </a:r>
            <a:r>
              <a:rPr lang="it-IT" sz="1800" b="1" dirty="0" smtClean="0">
                <a:latin typeface="Calibri" panose="020F0502020204030204" pitchFamily="34" charset="0"/>
              </a:rPr>
              <a:t>, con l’art. 69 della Legge Regionale n.10/1999.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Segnaposto contenuto 2"/>
          <p:cNvSpPr>
            <a:spLocks/>
          </p:cNvSpPr>
          <p:nvPr/>
        </p:nvSpPr>
        <p:spPr bwMode="auto">
          <a:xfrm>
            <a:off x="763588" y="1419541"/>
            <a:ext cx="8189912" cy="154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2000</a:t>
            </a:r>
            <a:r>
              <a:rPr lang="it-IT" sz="2000" b="1" u="sng" dirty="0" smtClean="0">
                <a:solidFill>
                  <a:srgbClr val="C00000"/>
                </a:solidFill>
                <a:latin typeface="Calibri" panose="020F0502020204030204" pitchFamily="34" charset="0"/>
              </a:rPr>
              <a:t> - </a:t>
            </a:r>
            <a:r>
              <a:rPr lang="es-ES" sz="2400" b="1" u="sng" dirty="0" smtClean="0">
                <a:solidFill>
                  <a:srgbClr val="C00000"/>
                </a:solidFill>
                <a:latin typeface="Calibri" panose="020F0502020204030204" pitchFamily="34" charset="0"/>
              </a:rPr>
              <a:t>Decreto Presidente Regione n. 114 del 16/05/2000</a:t>
            </a:r>
            <a:endParaRPr lang="it-IT" sz="2000" b="1" u="sng" dirty="0" smtClean="0">
              <a:solidFill>
                <a:srgbClr val="C00000"/>
              </a:solidFill>
              <a:latin typeface="Calibri" panose="020F0502020204030204" pitchFamily="34" charset="0"/>
            </a:endParaRPr>
          </a:p>
          <a:p>
            <a:pPr algn="just">
              <a:lnSpc>
                <a:spcPct val="90000"/>
              </a:lnSpc>
              <a:spcBef>
                <a:spcPts val="0"/>
              </a:spcBef>
              <a:buFont typeface="Arial" panose="020B0604020202020204" pitchFamily="34" charset="0"/>
              <a:buNone/>
            </a:pPr>
            <a:r>
              <a:rPr lang="it-IT" sz="1800" b="1" dirty="0" smtClean="0">
                <a:latin typeface="Calibri" panose="020F0502020204030204" pitchFamily="34" charset="0"/>
              </a:rPr>
              <a:t>Secondo le previsioni della L.R. 10/1999, vengono individuati gli Ambiti Territoriali Ottimali (A.T.O.) per la gestione delle risorse idriche in Sicilia, tra cui </a:t>
            </a:r>
            <a:r>
              <a:rPr lang="it-IT" sz="1800" b="1" u="sng" dirty="0" smtClean="0">
                <a:solidFill>
                  <a:srgbClr val="C00000"/>
                </a:solidFill>
                <a:latin typeface="Calibri" panose="020F0502020204030204" pitchFamily="34" charset="0"/>
              </a:rPr>
              <a:t>l’A.T.O.1-PA, al quale sono attribuite tutte le competenze in materia di S.I.I. per l’intero territorio provinciale</a:t>
            </a:r>
            <a:r>
              <a:rPr lang="it-IT" sz="1800" b="1" dirty="0" smtClean="0">
                <a:solidFill>
                  <a:srgbClr val="C00000"/>
                </a:solidFill>
                <a:latin typeface="Calibri" panose="020F0502020204030204" pitchFamily="34" charset="0"/>
              </a:rPr>
              <a:t>.</a:t>
            </a:r>
            <a:endParaRPr lang="it-IT" sz="1800" b="1" dirty="0">
              <a:solidFill>
                <a:srgbClr val="C00000"/>
              </a:solidFill>
              <a:latin typeface="Calibri" panose="020F0502020204030204" pitchFamily="34" charset="0"/>
            </a:endParaRPr>
          </a:p>
        </p:txBody>
      </p:sp>
      <p:sp>
        <p:nvSpPr>
          <p:cNvPr id="7" name="Segnaposto contenuto 2"/>
          <p:cNvSpPr>
            <a:spLocks/>
          </p:cNvSpPr>
          <p:nvPr/>
        </p:nvSpPr>
        <p:spPr bwMode="auto">
          <a:xfrm>
            <a:off x="763588" y="3034347"/>
            <a:ext cx="8189912" cy="168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2003</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Accordo di Programma Quadro (A.P.Q.) 23/12/2003</a:t>
            </a:r>
          </a:p>
          <a:p>
            <a:pPr algn="just">
              <a:lnSpc>
                <a:spcPct val="90000"/>
              </a:lnSpc>
              <a:spcBef>
                <a:spcPts val="0"/>
              </a:spcBef>
              <a:buFont typeface="Arial" panose="020B0604020202020204" pitchFamily="34" charset="0"/>
              <a:buNone/>
            </a:pPr>
            <a:r>
              <a:rPr lang="it-IT" sz="1800" b="1" spc="80" dirty="0" smtClean="0">
                <a:latin typeface="Calibri" panose="020F0502020204030204" pitchFamily="34" charset="0"/>
              </a:rPr>
              <a:t>A.P.Q. siglato tra la Regione Siciliana ed i Ministeri competenti, riguardante </a:t>
            </a:r>
            <a:r>
              <a:rPr lang="it-IT" sz="1800" b="1" dirty="0" smtClean="0">
                <a:latin typeface="Calibri" panose="020F0502020204030204" pitchFamily="34" charset="0"/>
              </a:rPr>
              <a:t>“</a:t>
            </a:r>
            <a:r>
              <a:rPr lang="it-IT" sz="1800" b="1" i="1" dirty="0" smtClean="0">
                <a:latin typeface="Calibri" panose="020F0502020204030204" pitchFamily="34" charset="0"/>
              </a:rPr>
              <a:t>Il settore della tutela delle acque e gestione integrata delle Risorse Idriche</a:t>
            </a:r>
            <a:r>
              <a:rPr lang="it-IT" sz="1800" b="1" dirty="0" smtClean="0">
                <a:latin typeface="Calibri" panose="020F0502020204030204" pitchFamily="34" charset="0"/>
              </a:rPr>
              <a:t>” (successivamente rimodulato in data 21/03/2005) che prevedeva gli interventi finalizzati alla realizzazione del S.I.I. in ambito regionale.</a:t>
            </a:r>
          </a:p>
        </p:txBody>
      </p:sp>
      <p:sp>
        <p:nvSpPr>
          <p:cNvPr id="8" name="Segnaposto contenuto 2"/>
          <p:cNvSpPr>
            <a:spLocks/>
          </p:cNvSpPr>
          <p:nvPr/>
        </p:nvSpPr>
        <p:spPr bwMode="auto">
          <a:xfrm>
            <a:off x="763588" y="4645658"/>
            <a:ext cx="8189912" cy="182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2007</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Convenzione di Gestione S.I.I. </a:t>
            </a:r>
            <a:r>
              <a:rPr lang="it-IT" sz="2000" b="1" u="sng" dirty="0" smtClean="0">
                <a:solidFill>
                  <a:srgbClr val="C00000"/>
                </a:solidFill>
                <a:latin typeface="Calibri" panose="020F0502020204030204" pitchFamily="34" charset="0"/>
              </a:rPr>
              <a:t>(A.T.O.1-PA / A.P.S. S.p.A.)</a:t>
            </a:r>
            <a:endParaRPr lang="it-IT" sz="2400" b="1" u="sng" dirty="0" smtClean="0">
              <a:solidFill>
                <a:srgbClr val="C00000"/>
              </a:solidFill>
              <a:latin typeface="Calibri" panose="020F0502020204030204" pitchFamily="34" charset="0"/>
            </a:endParaRPr>
          </a:p>
          <a:p>
            <a:pPr algn="just">
              <a:lnSpc>
                <a:spcPct val="90000"/>
              </a:lnSpc>
              <a:spcBef>
                <a:spcPts val="0"/>
              </a:spcBef>
              <a:buFont typeface="Arial" panose="020B0604020202020204" pitchFamily="34" charset="0"/>
              <a:buNone/>
            </a:pPr>
            <a:r>
              <a:rPr lang="it-IT" sz="1800" b="1" dirty="0" smtClean="0">
                <a:latin typeface="Calibri" panose="020F0502020204030204" pitchFamily="34" charset="0"/>
              </a:rPr>
              <a:t>Il data 14/06/2007, </a:t>
            </a:r>
            <a:r>
              <a:rPr lang="it-IT" sz="1800" b="1" u="sng" dirty="0" smtClean="0">
                <a:solidFill>
                  <a:srgbClr val="FF0000"/>
                </a:solidFill>
                <a:latin typeface="Calibri" panose="020F0502020204030204" pitchFamily="34" charset="0"/>
              </a:rPr>
              <a:t>dopo oltre sette anni</a:t>
            </a:r>
            <a:r>
              <a:rPr lang="it-IT" sz="1800" b="1" dirty="0" smtClean="0">
                <a:latin typeface="Calibri" panose="020F0502020204030204" pitchFamily="34" charset="0"/>
              </a:rPr>
              <a:t> dalla costituzione degli A.T.O. regionali, viene stipulata la Convenzione di Gestione, fra l’A.T.O.1-Palermo e la Società privata “Acque Potabili Siciliane S.p.A.” (A.P.S.) per la </a:t>
            </a:r>
            <a:r>
              <a:rPr lang="it-IT" sz="1800" b="1" u="sng" dirty="0" smtClean="0">
                <a:latin typeface="Calibri" panose="020F0502020204030204" pitchFamily="34" charset="0"/>
              </a:rPr>
              <a:t>Gestione trentennale del S.I.I. nella Provincia di Palermo</a:t>
            </a:r>
            <a:r>
              <a:rPr lang="it-IT" sz="1800" b="1" dirty="0" smtClean="0">
                <a:latin typeface="Calibri" panose="020F0502020204030204" pitchFamily="34" charset="0"/>
              </a:rPr>
              <a:t>, compresa la progettazione e realizzazione delle opere previste nel Piano d’Ambito approvato dalla Conferenza dei Sindaci dell’A.T.O.1–PA.</a:t>
            </a:r>
          </a:p>
        </p:txBody>
      </p:sp>
      <p:sp>
        <p:nvSpPr>
          <p:cNvPr id="9" name="Titolo 1"/>
          <p:cNvSpPr>
            <a:spLocks noGrp="1"/>
          </p:cNvSpPr>
          <p:nvPr>
            <p:ph type="title"/>
          </p:nvPr>
        </p:nvSpPr>
        <p:spPr>
          <a:xfrm>
            <a:off x="403542" y="263525"/>
            <a:ext cx="9045257" cy="1156015"/>
          </a:xfrm>
          <a:ln w="28575">
            <a:solidFill>
              <a:srgbClr val="0033CC"/>
            </a:solidFill>
          </a:ln>
        </p:spPr>
        <p:txBody>
          <a:bodyPr/>
          <a:lstStyle/>
          <a:p>
            <a:pPr algn="ctr" eaLnBrk="1" hangingPunct="1"/>
            <a:r>
              <a:rPr lang="it-IT" b="1" dirty="0" smtClean="0">
                <a:solidFill>
                  <a:srgbClr val="0033CC"/>
                </a:solidFill>
                <a:latin typeface="Aharoni" panose="02010803020104030203" pitchFamily="2" charset="-79"/>
                <a:cs typeface="Aharoni" panose="02010803020104030203" pitchFamily="2" charset="-79"/>
              </a:rPr>
              <a:t>INQUADRAMENTO NORMATIVO</a:t>
            </a:r>
            <a:br>
              <a:rPr lang="it-IT" b="1" dirty="0" smtClean="0">
                <a:solidFill>
                  <a:srgbClr val="0033CC"/>
                </a:solidFill>
                <a:latin typeface="Aharoni" panose="02010803020104030203" pitchFamily="2" charset="-79"/>
                <a:cs typeface="Aharoni" panose="02010803020104030203" pitchFamily="2" charset="-79"/>
              </a:rPr>
            </a:br>
            <a:r>
              <a:rPr lang="it-IT" sz="2800" b="1" dirty="0" smtClean="0">
                <a:solidFill>
                  <a:srgbClr val="0033CC"/>
                </a:solidFill>
                <a:latin typeface="Aharoni" panose="02010803020104030203" pitchFamily="2" charset="-79"/>
                <a:cs typeface="Aharoni" panose="02010803020104030203" pitchFamily="2" charset="-79"/>
              </a:rPr>
              <a:t>(2000-2007)</a:t>
            </a:r>
          </a:p>
        </p:txBody>
      </p:sp>
    </p:spTree>
    <p:extLst>
      <p:ext uri="{BB962C8B-B14F-4D97-AF65-F5344CB8AC3E}">
        <p14:creationId xmlns:p14="http://schemas.microsoft.com/office/powerpoint/2010/main" val="2366050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264159"/>
            <a:ext cx="9251950" cy="1016635"/>
          </a:xfrm>
          <a:ln w="28575">
            <a:solidFill>
              <a:srgbClr val="0033CC"/>
            </a:solidFill>
          </a:ln>
        </p:spPr>
        <p:txBody>
          <a:bodyPr/>
          <a:lstStyle/>
          <a:p>
            <a:pPr algn="ctr" eaLnBrk="1" hangingPunct="1"/>
            <a:r>
              <a:rPr lang="it-IT" b="1" dirty="0" smtClean="0">
                <a:solidFill>
                  <a:srgbClr val="0033CC"/>
                </a:solidFill>
                <a:latin typeface="Aharoni" panose="02010803020104030203" pitchFamily="2" charset="-79"/>
                <a:cs typeface="Aharoni" panose="02010803020104030203" pitchFamily="2" charset="-79"/>
              </a:rPr>
              <a:t>INQUADRAMENTO NORMATIVO</a:t>
            </a:r>
            <a:br>
              <a:rPr lang="it-IT" b="1" dirty="0" smtClean="0">
                <a:solidFill>
                  <a:srgbClr val="0033CC"/>
                </a:solidFill>
                <a:latin typeface="Aharoni" panose="02010803020104030203" pitchFamily="2" charset="-79"/>
                <a:cs typeface="Aharoni" panose="02010803020104030203" pitchFamily="2" charset="-79"/>
              </a:rPr>
            </a:br>
            <a:r>
              <a:rPr lang="it-IT" sz="2800" b="1" dirty="0" smtClean="0">
                <a:solidFill>
                  <a:srgbClr val="0033CC"/>
                </a:solidFill>
                <a:latin typeface="Aharoni" panose="02010803020104030203" pitchFamily="2" charset="-79"/>
                <a:cs typeface="Aharoni" panose="02010803020104030203" pitchFamily="2" charset="-79"/>
              </a:rPr>
              <a:t>(2008-2013)</a:t>
            </a:r>
          </a:p>
        </p:txBody>
      </p:sp>
      <p:sp>
        <p:nvSpPr>
          <p:cNvPr id="14340" name="Segnaposto contenuto 2"/>
          <p:cNvSpPr>
            <a:spLocks/>
          </p:cNvSpPr>
          <p:nvPr/>
        </p:nvSpPr>
        <p:spPr bwMode="auto">
          <a:xfrm>
            <a:off x="763588" y="1410016"/>
            <a:ext cx="8189912" cy="203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2011</a:t>
            </a:r>
            <a:r>
              <a:rPr lang="it-IT" sz="20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Risoluzione Convenzione di Gestione S.I.I.</a:t>
            </a:r>
          </a:p>
          <a:p>
            <a:pPr algn="just">
              <a:lnSpc>
                <a:spcPct val="90000"/>
              </a:lnSpc>
              <a:spcBef>
                <a:spcPts val="0"/>
              </a:spcBef>
            </a:pPr>
            <a:r>
              <a:rPr lang="it-IT" sz="1800" b="1" dirty="0" smtClean="0">
                <a:latin typeface="Calibri" panose="020F0502020204030204" pitchFamily="34" charset="0"/>
              </a:rPr>
              <a:t>Con Lodo Arbitrale del 05/09/2011, a seguito del contenzioso contrattuale istauratosi fra A.T.O.1-PA ed A.P.S., viene dichiarata la risoluzione della Convenzione di Gestione.</a:t>
            </a:r>
          </a:p>
          <a:p>
            <a:pPr algn="just">
              <a:lnSpc>
                <a:spcPct val="90000"/>
              </a:lnSpc>
              <a:spcBef>
                <a:spcPts val="0"/>
              </a:spcBef>
            </a:pPr>
            <a:r>
              <a:rPr lang="it-IT" sz="1800" b="1" dirty="0" smtClean="0">
                <a:latin typeface="Calibri" panose="020F0502020204030204" pitchFamily="34" charset="0"/>
              </a:rPr>
              <a:t>Nei </a:t>
            </a:r>
            <a:r>
              <a:rPr lang="it-IT" sz="1800" b="1" u="sng" dirty="0" smtClean="0">
                <a:solidFill>
                  <a:srgbClr val="FF0000"/>
                </a:solidFill>
                <a:latin typeface="Calibri" panose="020F0502020204030204" pitchFamily="34" charset="0"/>
              </a:rPr>
              <a:t>quattro anni di gestione da parte di A.P.S. S.p.A.</a:t>
            </a:r>
            <a:r>
              <a:rPr lang="it-IT" sz="1800" b="1" dirty="0" smtClean="0">
                <a:latin typeface="Calibri" panose="020F0502020204030204" pitchFamily="34" charset="0"/>
              </a:rPr>
              <a:t>, dal 2007 (data di stipula della Convenzione di Gestione) al 2011 (lodo provvisorio), non è stato avviato alcun appalto per la realizzazione delle opere programmate per il Comune di Palermo.</a:t>
            </a:r>
          </a:p>
        </p:txBody>
      </p:sp>
      <p:sp>
        <p:nvSpPr>
          <p:cNvPr id="7" name="Segnaposto contenuto 2"/>
          <p:cNvSpPr>
            <a:spLocks/>
          </p:cNvSpPr>
          <p:nvPr/>
        </p:nvSpPr>
        <p:spPr bwMode="auto">
          <a:xfrm>
            <a:off x="763588" y="3455036"/>
            <a:ext cx="8189912" cy="89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2012</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Amministrazione straordinaria A.P.S. S.p.A.</a:t>
            </a:r>
          </a:p>
          <a:p>
            <a:pPr algn="just">
              <a:lnSpc>
                <a:spcPct val="90000"/>
              </a:lnSpc>
              <a:spcBef>
                <a:spcPts val="0"/>
              </a:spcBef>
              <a:buFont typeface="Arial" panose="020B0604020202020204" pitchFamily="34" charset="0"/>
              <a:buNone/>
            </a:pPr>
            <a:r>
              <a:rPr lang="it-IT" sz="1800" b="1" spc="80" dirty="0" smtClean="0">
                <a:latin typeface="Calibri" panose="020F0502020204030204" pitchFamily="34" charset="0"/>
              </a:rPr>
              <a:t>In data 07/02/2012 con decreto del Tribunale di Palermo, sezione IV Civile e Fallimentare, veniva dichiarata l’apertura della procedura di amministrazione straordinaria ex art. 30 D.Lgs. n.270/1999, per A.P.S. S.p.A. (nel frattempo già posta in liquidazione).</a:t>
            </a:r>
            <a:endParaRPr lang="it-IT" sz="1800" b="1" dirty="0" smtClean="0">
              <a:latin typeface="Calibri" panose="020F0502020204030204" pitchFamily="34" charset="0"/>
            </a:endParaRPr>
          </a:p>
        </p:txBody>
      </p:sp>
      <p:sp>
        <p:nvSpPr>
          <p:cNvPr id="8" name="Segnaposto contenuto 2"/>
          <p:cNvSpPr>
            <a:spLocks/>
          </p:cNvSpPr>
          <p:nvPr/>
        </p:nvSpPr>
        <p:spPr bwMode="auto">
          <a:xfrm>
            <a:off x="763588" y="5092699"/>
            <a:ext cx="8189912" cy="132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2013</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dichiarazione di fallimento A.P.S. S.p.A.</a:t>
            </a:r>
          </a:p>
          <a:p>
            <a:pPr algn="just">
              <a:lnSpc>
                <a:spcPct val="90000"/>
              </a:lnSpc>
              <a:spcBef>
                <a:spcPts val="0"/>
              </a:spcBef>
              <a:buFont typeface="Arial" panose="020B0604020202020204" pitchFamily="34" charset="0"/>
              <a:buNone/>
            </a:pPr>
            <a:r>
              <a:rPr lang="it-IT" sz="1800" b="1" dirty="0" smtClean="0">
                <a:latin typeface="Calibri" panose="020F0502020204030204" pitchFamily="34" charset="0"/>
              </a:rPr>
              <a:t>con Decreto n.159 del 29/10/2013 il Tribunale di Palermo - Sezione Fallimentare dichiarava il fallimento del Gestore del S.I.I. dell’A.T.O.1-Palermo,  A.P.S. S.p.A. in liquidazione.</a:t>
            </a:r>
          </a:p>
        </p:txBody>
      </p:sp>
    </p:spTree>
    <p:extLst>
      <p:ext uri="{BB962C8B-B14F-4D97-AF65-F5344CB8AC3E}">
        <p14:creationId xmlns:p14="http://schemas.microsoft.com/office/powerpoint/2010/main" val="2110946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264159"/>
            <a:ext cx="9251950" cy="1016635"/>
          </a:xfrm>
          <a:ln w="28575">
            <a:solidFill>
              <a:srgbClr val="0033CC"/>
            </a:solidFill>
          </a:ln>
        </p:spPr>
        <p:txBody>
          <a:bodyPr/>
          <a:lstStyle/>
          <a:p>
            <a:pPr algn="ctr" eaLnBrk="1" hangingPunct="1"/>
            <a:r>
              <a:rPr lang="it-IT" b="1" dirty="0" smtClean="0">
                <a:solidFill>
                  <a:srgbClr val="0033CC"/>
                </a:solidFill>
                <a:latin typeface="Aharoni" panose="02010803020104030203" pitchFamily="2" charset="-79"/>
                <a:cs typeface="Aharoni" panose="02010803020104030203" pitchFamily="2" charset="-79"/>
              </a:rPr>
              <a:t>INQUADRAMENTO NORMATIVO</a:t>
            </a:r>
            <a:br>
              <a:rPr lang="it-IT" b="1" dirty="0" smtClean="0">
                <a:solidFill>
                  <a:srgbClr val="0033CC"/>
                </a:solidFill>
                <a:latin typeface="Aharoni" panose="02010803020104030203" pitchFamily="2" charset="-79"/>
                <a:cs typeface="Aharoni" panose="02010803020104030203" pitchFamily="2" charset="-79"/>
              </a:rPr>
            </a:br>
            <a:r>
              <a:rPr lang="it-IT" sz="2800" b="1" dirty="0" smtClean="0">
                <a:solidFill>
                  <a:srgbClr val="0033CC"/>
                </a:solidFill>
                <a:latin typeface="Aharoni" panose="02010803020104030203" pitchFamily="2" charset="-79"/>
                <a:cs typeface="Aharoni" panose="02010803020104030203" pitchFamily="2" charset="-79"/>
              </a:rPr>
              <a:t>(</a:t>
            </a:r>
            <a:r>
              <a:rPr lang="it-IT" sz="2800" b="1" dirty="0" smtClean="0">
                <a:solidFill>
                  <a:srgbClr val="0033CC"/>
                </a:solidFill>
                <a:latin typeface="Aharoni" panose="02010803020104030203" pitchFamily="2" charset="-79"/>
                <a:cs typeface="Aharoni" panose="02010803020104030203" pitchFamily="2" charset="-79"/>
              </a:rPr>
              <a:t>2011-2013)</a:t>
            </a:r>
            <a:endParaRPr lang="it-IT" sz="2800" b="1" dirty="0" smtClean="0">
              <a:solidFill>
                <a:srgbClr val="0033CC"/>
              </a:solidFill>
              <a:latin typeface="Aharoni" panose="02010803020104030203" pitchFamily="2" charset="-79"/>
              <a:cs typeface="Aharoni" panose="02010803020104030203" pitchFamily="2" charset="-79"/>
            </a:endParaRPr>
          </a:p>
        </p:txBody>
      </p:sp>
      <p:sp>
        <p:nvSpPr>
          <p:cNvPr id="14340" name="Segnaposto contenuto 2"/>
          <p:cNvSpPr>
            <a:spLocks/>
          </p:cNvSpPr>
          <p:nvPr/>
        </p:nvSpPr>
        <p:spPr bwMode="auto">
          <a:xfrm>
            <a:off x="763588" y="1394301"/>
            <a:ext cx="8189912" cy="186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2011</a:t>
            </a:r>
            <a:r>
              <a:rPr lang="it-IT" sz="20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Deliberazione di Giunta Regionale n.140/2011</a:t>
            </a:r>
          </a:p>
          <a:p>
            <a:pPr algn="just">
              <a:lnSpc>
                <a:spcPct val="90000"/>
              </a:lnSpc>
              <a:spcBef>
                <a:spcPts val="0"/>
              </a:spcBef>
            </a:pPr>
            <a:r>
              <a:rPr lang="it-IT" sz="1800" b="1" dirty="0" smtClean="0">
                <a:latin typeface="Calibri" panose="020F0502020204030204" pitchFamily="34" charset="0"/>
              </a:rPr>
              <a:t>La Giunta Regionale, al fine di sopperire ai ritardi maturati dagli A.T.O. idrici della Regione Siciliana – in taluni casi ancora privi del Gestore - </a:t>
            </a:r>
            <a:r>
              <a:rPr lang="it-IT" sz="1800" b="1" u="sng" dirty="0" smtClean="0">
                <a:solidFill>
                  <a:srgbClr val="C00000"/>
                </a:solidFill>
                <a:latin typeface="Calibri" panose="020F0502020204030204" pitchFamily="34" charset="0"/>
              </a:rPr>
              <a:t>affida al Dipartimento dell’Acqua e dei Rifiuti i compiti di coordinamento delle attività degli A.T.O. siciliani </a:t>
            </a:r>
            <a:r>
              <a:rPr lang="it-IT" sz="1800" b="1" dirty="0" smtClean="0">
                <a:latin typeface="Calibri" panose="020F0502020204030204" pitchFamily="34" charset="0"/>
              </a:rPr>
              <a:t>per far fronte alle intervenute procedure di infrazione comunitaria CE/2004/2034 e CE/2009/2034 conseguenti alla inottemperanza alla Direttiva 91/271/CEE.</a:t>
            </a:r>
          </a:p>
        </p:txBody>
      </p:sp>
      <p:sp>
        <p:nvSpPr>
          <p:cNvPr id="7" name="Segnaposto contenuto 2"/>
          <p:cNvSpPr>
            <a:spLocks/>
          </p:cNvSpPr>
          <p:nvPr/>
        </p:nvSpPr>
        <p:spPr bwMode="auto">
          <a:xfrm>
            <a:off x="763588" y="3224212"/>
            <a:ext cx="8189912" cy="179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2012</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Programma investimenti per A.P.Q.</a:t>
            </a:r>
          </a:p>
          <a:p>
            <a:pPr algn="just">
              <a:lnSpc>
                <a:spcPct val="90000"/>
              </a:lnSpc>
              <a:spcBef>
                <a:spcPts val="0"/>
              </a:spcBef>
              <a:buFont typeface="Arial" panose="020B0604020202020204" pitchFamily="34" charset="0"/>
              <a:buNone/>
            </a:pPr>
            <a:r>
              <a:rPr lang="it-IT" sz="1800" b="1" spc="80" dirty="0" smtClean="0">
                <a:latin typeface="Calibri" panose="020F0502020204030204" pitchFamily="34" charset="0"/>
              </a:rPr>
              <a:t>Nel febbraio 2012  viene concordato tra il Dipartimento Regionale Acqua e Rifiuti, il Ministero dello Sviluppo e dell’Economia (MI.S.E.) ed il Ministero dell’Ambiente (M.A.T.T.M.) il programma di investimenti necessari per superare le procedure di infrazione comunitarie,  individuando tra gli altri n.13 interventi ricadenti nel territorio comunale di Palermo.</a:t>
            </a:r>
            <a:endParaRPr lang="it-IT" sz="1800" b="1" dirty="0" smtClean="0">
              <a:latin typeface="Calibri" panose="020F0502020204030204" pitchFamily="34" charset="0"/>
            </a:endParaRPr>
          </a:p>
        </p:txBody>
      </p:sp>
      <p:sp>
        <p:nvSpPr>
          <p:cNvPr id="8" name="Segnaposto contenuto 2"/>
          <p:cNvSpPr>
            <a:spLocks/>
          </p:cNvSpPr>
          <p:nvPr/>
        </p:nvSpPr>
        <p:spPr bwMode="auto">
          <a:xfrm>
            <a:off x="763588" y="5092699"/>
            <a:ext cx="8189912" cy="132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2012</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Delibera CIPE n. 60/2012</a:t>
            </a:r>
          </a:p>
          <a:p>
            <a:pPr algn="just">
              <a:lnSpc>
                <a:spcPct val="90000"/>
              </a:lnSpc>
              <a:spcBef>
                <a:spcPts val="0"/>
              </a:spcBef>
              <a:buFont typeface="Arial" panose="020B0604020202020204" pitchFamily="34" charset="0"/>
              <a:buNone/>
            </a:pPr>
            <a:r>
              <a:rPr lang="it-IT" sz="1800" b="1" dirty="0" smtClean="0">
                <a:latin typeface="Calibri" panose="020F0502020204030204" pitchFamily="34" charset="0"/>
              </a:rPr>
              <a:t>Il CIPE assegna circa </a:t>
            </a:r>
            <a:r>
              <a:rPr lang="it-IT" sz="1800" b="1" u="sng" dirty="0" smtClean="0">
                <a:solidFill>
                  <a:srgbClr val="FF0000"/>
                </a:solidFill>
                <a:latin typeface="Calibri" panose="020F0502020204030204" pitchFamily="34" charset="0"/>
              </a:rPr>
              <a:t>1.096.000.000,00 di euro alla Regione Siciliana</a:t>
            </a:r>
            <a:r>
              <a:rPr lang="it-IT" sz="1800" b="1" dirty="0" smtClean="0">
                <a:latin typeface="Calibri" panose="020F0502020204030204" pitchFamily="34" charset="0"/>
              </a:rPr>
              <a:t> finalizzati alla risoluzione delle procedure di infrazione (di cui circa </a:t>
            </a:r>
            <a:r>
              <a:rPr lang="it-IT" sz="1800" b="1" u="sng" dirty="0" smtClean="0">
                <a:solidFill>
                  <a:srgbClr val="FF0000"/>
                </a:solidFill>
                <a:latin typeface="Calibri" panose="020F0502020204030204" pitchFamily="34" charset="0"/>
              </a:rPr>
              <a:t>100 milioni di euro</a:t>
            </a:r>
            <a:r>
              <a:rPr lang="it-IT" sz="1800" b="1" dirty="0" smtClean="0">
                <a:latin typeface="Calibri" panose="020F0502020204030204" pitchFamily="34" charset="0"/>
              </a:rPr>
              <a:t> per l’attuazione dei </a:t>
            </a:r>
            <a:r>
              <a:rPr lang="it-IT" sz="1800" b="1" u="sng" dirty="0" smtClean="0">
                <a:solidFill>
                  <a:srgbClr val="FF0000"/>
                </a:solidFill>
                <a:latin typeface="Calibri" panose="020F0502020204030204" pitchFamily="34" charset="0"/>
              </a:rPr>
              <a:t>n.13 interventi</a:t>
            </a:r>
            <a:r>
              <a:rPr lang="it-IT" sz="1800" b="1" dirty="0" smtClean="0">
                <a:solidFill>
                  <a:srgbClr val="FF0000"/>
                </a:solidFill>
                <a:latin typeface="Calibri" panose="020F0502020204030204" pitchFamily="34" charset="0"/>
              </a:rPr>
              <a:t> </a:t>
            </a:r>
            <a:r>
              <a:rPr lang="it-IT" sz="1800" b="1" dirty="0" smtClean="0">
                <a:latin typeface="Calibri" panose="020F0502020204030204" pitchFamily="34" charset="0"/>
              </a:rPr>
              <a:t>localizzati nel territorio del </a:t>
            </a:r>
            <a:r>
              <a:rPr lang="it-IT" sz="1800" b="1" u="sng" dirty="0" smtClean="0">
                <a:solidFill>
                  <a:srgbClr val="FF0000"/>
                </a:solidFill>
                <a:latin typeface="Calibri" panose="020F0502020204030204" pitchFamily="34" charset="0"/>
              </a:rPr>
              <a:t>Comune di Palermo</a:t>
            </a:r>
            <a:r>
              <a:rPr lang="it-IT" sz="1800" b="1" dirty="0" smtClean="0">
                <a:latin typeface="Calibri" panose="020F0502020204030204" pitchFamily="34" charset="0"/>
              </a:rPr>
              <a:t>).</a:t>
            </a:r>
          </a:p>
        </p:txBody>
      </p:sp>
    </p:spTree>
    <p:extLst>
      <p:ext uri="{BB962C8B-B14F-4D97-AF65-F5344CB8AC3E}">
        <p14:creationId xmlns:p14="http://schemas.microsoft.com/office/powerpoint/2010/main" val="1886398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264159"/>
            <a:ext cx="9251950" cy="1016635"/>
          </a:xfrm>
          <a:ln w="28575">
            <a:solidFill>
              <a:srgbClr val="0033CC"/>
            </a:solidFill>
          </a:ln>
        </p:spPr>
        <p:txBody>
          <a:bodyPr/>
          <a:lstStyle/>
          <a:p>
            <a:pPr algn="ctr" eaLnBrk="1" hangingPunct="1"/>
            <a:r>
              <a:rPr lang="it-IT" b="1" dirty="0" smtClean="0">
                <a:solidFill>
                  <a:srgbClr val="0033CC"/>
                </a:solidFill>
                <a:latin typeface="Aharoni" panose="02010803020104030203" pitchFamily="2" charset="-79"/>
                <a:cs typeface="Aharoni" panose="02010803020104030203" pitchFamily="2" charset="-79"/>
              </a:rPr>
              <a:t>INQUADRAMENTO NORMATIVO</a:t>
            </a:r>
            <a:br>
              <a:rPr lang="it-IT" b="1" dirty="0" smtClean="0">
                <a:solidFill>
                  <a:srgbClr val="0033CC"/>
                </a:solidFill>
                <a:latin typeface="Aharoni" panose="02010803020104030203" pitchFamily="2" charset="-79"/>
                <a:cs typeface="Aharoni" panose="02010803020104030203" pitchFamily="2" charset="-79"/>
              </a:rPr>
            </a:br>
            <a:r>
              <a:rPr lang="it-IT" sz="2800" b="1" dirty="0" smtClean="0">
                <a:solidFill>
                  <a:srgbClr val="0033CC"/>
                </a:solidFill>
                <a:latin typeface="Aharoni" panose="02010803020104030203" pitchFamily="2" charset="-79"/>
                <a:cs typeface="Aharoni" panose="02010803020104030203" pitchFamily="2" charset="-79"/>
              </a:rPr>
              <a:t>(2013)</a:t>
            </a:r>
          </a:p>
        </p:txBody>
      </p:sp>
      <p:sp>
        <p:nvSpPr>
          <p:cNvPr id="14340" name="Segnaposto contenuto 2"/>
          <p:cNvSpPr>
            <a:spLocks/>
          </p:cNvSpPr>
          <p:nvPr/>
        </p:nvSpPr>
        <p:spPr bwMode="auto">
          <a:xfrm>
            <a:off x="763588" y="1577181"/>
            <a:ext cx="8189912" cy="139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2013</a:t>
            </a:r>
            <a:r>
              <a:rPr lang="it-IT" sz="20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A.P.Q. “</a:t>
            </a:r>
            <a:r>
              <a:rPr lang="it-IT" sz="2400" b="1" i="1" u="sng" dirty="0" smtClean="0">
                <a:solidFill>
                  <a:srgbClr val="C00000"/>
                </a:solidFill>
                <a:latin typeface="Calibri" panose="020F0502020204030204" pitchFamily="34" charset="0"/>
              </a:rPr>
              <a:t>Depurazione Acque Reflue</a:t>
            </a:r>
            <a:r>
              <a:rPr lang="it-IT" sz="2400" b="1" u="sng" dirty="0" smtClean="0">
                <a:solidFill>
                  <a:srgbClr val="C00000"/>
                </a:solidFill>
                <a:latin typeface="Calibri" panose="020F0502020204030204" pitchFamily="34" charset="0"/>
              </a:rPr>
              <a:t>”</a:t>
            </a:r>
          </a:p>
          <a:p>
            <a:pPr algn="just">
              <a:lnSpc>
                <a:spcPct val="90000"/>
              </a:lnSpc>
              <a:spcBef>
                <a:spcPts val="0"/>
              </a:spcBef>
            </a:pPr>
            <a:r>
              <a:rPr lang="it-IT" sz="1800" b="1" dirty="0" smtClean="0">
                <a:latin typeface="Calibri" panose="020F0502020204030204" pitchFamily="34" charset="0"/>
              </a:rPr>
              <a:t>In attuazione alla sopra citata Delibera CIPE, in data 30/01/2013 viene stipulato tra il MI.S.E., il M.A.T.T.M. e la Regione Siciliana l’A.P.Q. “</a:t>
            </a:r>
            <a:r>
              <a:rPr lang="it-IT" sz="1800" b="1" i="1" dirty="0" smtClean="0">
                <a:latin typeface="Calibri" panose="020F0502020204030204" pitchFamily="34" charset="0"/>
              </a:rPr>
              <a:t>Depurazione Acque Reflue</a:t>
            </a:r>
            <a:r>
              <a:rPr lang="it-IT" sz="1800" b="1" dirty="0" smtClean="0">
                <a:latin typeface="Calibri" panose="020F0502020204030204" pitchFamily="34" charset="0"/>
              </a:rPr>
              <a:t>”, comprendente anche il  pacchetto delle n.13 opere previste nel Comune di Palermo.</a:t>
            </a:r>
          </a:p>
        </p:txBody>
      </p:sp>
      <p:sp>
        <p:nvSpPr>
          <p:cNvPr id="7" name="Segnaposto contenuto 2"/>
          <p:cNvSpPr>
            <a:spLocks/>
          </p:cNvSpPr>
          <p:nvPr/>
        </p:nvSpPr>
        <p:spPr bwMode="auto">
          <a:xfrm>
            <a:off x="763588" y="3139598"/>
            <a:ext cx="8189912" cy="179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2013</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Legge Regionale n.2 del 09/01/2013</a:t>
            </a:r>
          </a:p>
          <a:p>
            <a:pPr algn="just">
              <a:lnSpc>
                <a:spcPct val="90000"/>
              </a:lnSpc>
              <a:spcBef>
                <a:spcPts val="0"/>
              </a:spcBef>
              <a:buFont typeface="Arial" panose="020B0604020202020204" pitchFamily="34" charset="0"/>
              <a:buNone/>
            </a:pPr>
            <a:r>
              <a:rPr lang="it-IT" sz="1800" b="1" spc="80" dirty="0" smtClean="0">
                <a:latin typeface="Calibri" panose="020F0502020204030204" pitchFamily="34" charset="0"/>
              </a:rPr>
              <a:t>la già complessa situazione amministrativa degli A.T.O. siciliani, viene ulteriormente aggravata dalla L.R. n.2 del 09/01/2013 che pone in liquidazione tutti gli A.T.O. del territorio regionale, affidando le gestioni stesse ai commissari delle disciolte Province Regionali.</a:t>
            </a:r>
            <a:endParaRPr lang="it-IT" sz="1800" b="1" dirty="0" smtClean="0">
              <a:latin typeface="Calibri" panose="020F0502020204030204" pitchFamily="34" charset="0"/>
            </a:endParaRPr>
          </a:p>
        </p:txBody>
      </p:sp>
      <p:sp>
        <p:nvSpPr>
          <p:cNvPr id="8" name="Segnaposto contenuto 2"/>
          <p:cNvSpPr>
            <a:spLocks/>
          </p:cNvSpPr>
          <p:nvPr/>
        </p:nvSpPr>
        <p:spPr bwMode="auto">
          <a:xfrm>
            <a:off x="763588" y="4942678"/>
            <a:ext cx="8189912" cy="1572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2013</a:t>
            </a:r>
            <a:r>
              <a:rPr lang="it-IT" sz="1800" b="1" u="sng" dirty="0" smtClean="0">
                <a:solidFill>
                  <a:srgbClr val="C00000"/>
                </a:solidFill>
                <a:latin typeface="Calibri" panose="020F0502020204030204" pitchFamily="34" charset="0"/>
              </a:rPr>
              <a:t> – </a:t>
            </a:r>
            <a:r>
              <a:rPr lang="it-IT" sz="2400" b="1" u="sng" dirty="0" smtClean="0">
                <a:solidFill>
                  <a:srgbClr val="C00000"/>
                </a:solidFill>
                <a:latin typeface="Calibri" panose="020F0502020204030204" pitchFamily="34" charset="0"/>
              </a:rPr>
              <a:t>Circolare </a:t>
            </a:r>
            <a:r>
              <a:rPr lang="it-IT" sz="2400" b="1" u="sng" dirty="0" smtClean="0">
                <a:solidFill>
                  <a:srgbClr val="C00000"/>
                </a:solidFill>
                <a:latin typeface="Calibri" panose="020F0502020204030204" pitchFamily="34" charset="0"/>
              </a:rPr>
              <a:t>D.R.A.R. n</a:t>
            </a:r>
            <a:r>
              <a:rPr lang="it-IT" sz="2400" b="1" u="sng" dirty="0" smtClean="0">
                <a:solidFill>
                  <a:srgbClr val="C00000"/>
                </a:solidFill>
                <a:latin typeface="Calibri" panose="020F0502020204030204" pitchFamily="34" charset="0"/>
              </a:rPr>
              <a:t>. 5512 del 12/02/2013</a:t>
            </a:r>
          </a:p>
          <a:p>
            <a:pPr algn="just">
              <a:lnSpc>
                <a:spcPct val="90000"/>
              </a:lnSpc>
              <a:spcBef>
                <a:spcPts val="0"/>
              </a:spcBef>
              <a:buFont typeface="Arial" panose="020B0604020202020204" pitchFamily="34" charset="0"/>
              <a:buNone/>
            </a:pPr>
            <a:r>
              <a:rPr lang="it-IT" sz="1800" b="1" dirty="0" smtClean="0">
                <a:latin typeface="Calibri" panose="020F0502020204030204" pitchFamily="34" charset="0"/>
              </a:rPr>
              <a:t>Il </a:t>
            </a:r>
            <a:r>
              <a:rPr lang="it-IT" sz="1800" b="1" dirty="0" smtClean="0">
                <a:solidFill>
                  <a:srgbClr val="C00000"/>
                </a:solidFill>
                <a:latin typeface="Calibri" panose="020F0502020204030204" pitchFamily="34" charset="0"/>
              </a:rPr>
              <a:t>Dipartimento Regionale Acqua e Rifiuti </a:t>
            </a:r>
            <a:r>
              <a:rPr lang="it-IT" sz="1800" b="1" dirty="0" smtClean="0">
                <a:latin typeface="Calibri" panose="020F0502020204030204" pitchFamily="34" charset="0"/>
              </a:rPr>
              <a:t>precisa che, conseguentemente alla stipula dell’A.P.Q., tutti i COMUNI diventano repentinamente «</a:t>
            </a:r>
            <a:r>
              <a:rPr lang="it-IT" sz="1800" b="1" u="sng" dirty="0" smtClean="0">
                <a:solidFill>
                  <a:srgbClr val="C00000"/>
                </a:solidFill>
                <a:latin typeface="Calibri" panose="020F0502020204030204" pitchFamily="34" charset="0"/>
              </a:rPr>
              <a:t>Soggetti Attuatori</a:t>
            </a:r>
            <a:r>
              <a:rPr lang="it-IT" sz="1800" b="1" dirty="0" smtClean="0">
                <a:latin typeface="Calibri" panose="020F0502020204030204" pitchFamily="34" charset="0"/>
              </a:rPr>
              <a:t>» degli interventi ricadenti nei rispettivi territori, ed agli stessi </a:t>
            </a:r>
            <a:r>
              <a:rPr lang="it-IT" sz="1800" b="1" u="sng" dirty="0" smtClean="0">
                <a:latin typeface="Calibri" panose="020F0502020204030204" pitchFamily="34" charset="0"/>
              </a:rPr>
              <a:t>vengono pertanto </a:t>
            </a:r>
            <a:r>
              <a:rPr lang="it-IT" sz="1800" b="1" u="sng" dirty="0" err="1" smtClean="0">
                <a:latin typeface="Calibri" panose="020F0502020204030204" pitchFamily="34" charset="0"/>
              </a:rPr>
              <a:t>riattribuite</a:t>
            </a:r>
            <a:r>
              <a:rPr lang="it-IT" sz="1800" b="1" u="sng" dirty="0" smtClean="0">
                <a:latin typeface="Calibri" panose="020F0502020204030204" pitchFamily="34" charset="0"/>
              </a:rPr>
              <a:t> le competenze già degli </a:t>
            </a:r>
            <a:r>
              <a:rPr lang="it-IT" sz="1800" b="1" u="sng" dirty="0" err="1" smtClean="0">
                <a:latin typeface="Calibri" panose="020F0502020204030204" pitchFamily="34" charset="0"/>
              </a:rPr>
              <a:t>ex-A.T.O</a:t>
            </a:r>
            <a:r>
              <a:rPr lang="it-IT" sz="1800" b="1" u="sng" dirty="0" smtClean="0">
                <a:latin typeface="Calibri" panose="020F0502020204030204" pitchFamily="34" charset="0"/>
              </a:rPr>
              <a:t>. regionali</a:t>
            </a:r>
            <a:r>
              <a:rPr lang="it-IT" sz="1800" b="1" dirty="0" smtClean="0">
                <a:latin typeface="Calibri" panose="020F0502020204030204" pitchFamily="34" charset="0"/>
              </a:rPr>
              <a:t>.</a:t>
            </a:r>
          </a:p>
        </p:txBody>
      </p:sp>
    </p:spTree>
    <p:extLst>
      <p:ext uri="{BB962C8B-B14F-4D97-AF65-F5344CB8AC3E}">
        <p14:creationId xmlns:p14="http://schemas.microsoft.com/office/powerpoint/2010/main" val="57154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264159"/>
            <a:ext cx="9251950" cy="1016635"/>
          </a:xfrm>
          <a:ln w="28575">
            <a:solidFill>
              <a:srgbClr val="0033CC"/>
            </a:solidFill>
          </a:ln>
        </p:spPr>
        <p:txBody>
          <a:bodyPr/>
          <a:lstStyle/>
          <a:p>
            <a:pPr algn="ctr" eaLnBrk="1" hangingPunct="1"/>
            <a:r>
              <a:rPr lang="it-IT" b="1" dirty="0" smtClean="0">
                <a:solidFill>
                  <a:srgbClr val="0033CC"/>
                </a:solidFill>
                <a:latin typeface="Aharoni" panose="02010803020104030203" pitchFamily="2" charset="-79"/>
                <a:cs typeface="Aharoni" panose="02010803020104030203" pitchFamily="2" charset="-79"/>
              </a:rPr>
              <a:t>INQUADRAMENTO NORMATIVO</a:t>
            </a:r>
            <a:br>
              <a:rPr lang="it-IT" b="1" dirty="0" smtClean="0">
                <a:solidFill>
                  <a:srgbClr val="0033CC"/>
                </a:solidFill>
                <a:latin typeface="Aharoni" panose="02010803020104030203" pitchFamily="2" charset="-79"/>
                <a:cs typeface="Aharoni" panose="02010803020104030203" pitchFamily="2" charset="-79"/>
              </a:rPr>
            </a:br>
            <a:r>
              <a:rPr lang="it-IT" sz="2800" b="1" dirty="0" smtClean="0">
                <a:solidFill>
                  <a:srgbClr val="0033CC"/>
                </a:solidFill>
                <a:latin typeface="Aharoni" panose="02010803020104030203" pitchFamily="2" charset="-79"/>
                <a:cs typeface="Aharoni" panose="02010803020104030203" pitchFamily="2" charset="-79"/>
              </a:rPr>
              <a:t>(2013)</a:t>
            </a:r>
          </a:p>
        </p:txBody>
      </p:sp>
      <p:sp>
        <p:nvSpPr>
          <p:cNvPr id="14340" name="Segnaposto contenuto 2"/>
          <p:cNvSpPr>
            <a:spLocks/>
          </p:cNvSpPr>
          <p:nvPr/>
        </p:nvSpPr>
        <p:spPr bwMode="auto">
          <a:xfrm>
            <a:off x="763588" y="1577181"/>
            <a:ext cx="8189912" cy="48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1000"/>
              </a:spcBef>
              <a:buFont typeface="Arial" panose="020B0604020202020204" pitchFamily="34" charset="0"/>
              <a:buNone/>
            </a:pPr>
            <a:r>
              <a:rPr lang="it-IT" sz="3600" b="1" u="sng" dirty="0" smtClean="0">
                <a:solidFill>
                  <a:srgbClr val="C00000"/>
                </a:solidFill>
                <a:latin typeface="Calibri" panose="020F0502020204030204" pitchFamily="34" charset="0"/>
              </a:rPr>
              <a:t>2013</a:t>
            </a:r>
            <a:r>
              <a:rPr lang="it-IT" sz="2000" b="1" u="sng" dirty="0" smtClean="0">
                <a:solidFill>
                  <a:srgbClr val="C00000"/>
                </a:solidFill>
                <a:latin typeface="Calibri" panose="020F0502020204030204" pitchFamily="34" charset="0"/>
              </a:rPr>
              <a:t> - </a:t>
            </a:r>
            <a:r>
              <a:rPr lang="it-IT" sz="2600" b="1" u="sng" spc="-40" dirty="0" smtClean="0">
                <a:solidFill>
                  <a:srgbClr val="C00000"/>
                </a:solidFill>
                <a:latin typeface="Calibri" panose="020F0502020204030204" pitchFamily="34" charset="0"/>
              </a:rPr>
              <a:t>Il Comune di Palermo diviene «Soggetto Attuatore»</a:t>
            </a:r>
          </a:p>
          <a:p>
            <a:pPr algn="just">
              <a:lnSpc>
                <a:spcPct val="90000"/>
              </a:lnSpc>
              <a:spcBef>
                <a:spcPts val="0"/>
              </a:spcBef>
            </a:pPr>
            <a:endParaRPr lang="it-IT" sz="2400" b="1" dirty="0" smtClean="0">
              <a:latin typeface="Calibri" panose="020F0502020204030204" pitchFamily="34" charset="0"/>
            </a:endParaRPr>
          </a:p>
          <a:p>
            <a:pPr algn="just">
              <a:lnSpc>
                <a:spcPct val="90000"/>
              </a:lnSpc>
              <a:spcBef>
                <a:spcPts val="0"/>
              </a:spcBef>
            </a:pPr>
            <a:r>
              <a:rPr lang="it-IT" sz="2400" b="1" dirty="0" smtClean="0">
                <a:latin typeface="Calibri" panose="020F0502020204030204" pitchFamily="34" charset="0"/>
              </a:rPr>
              <a:t>Il </a:t>
            </a:r>
            <a:r>
              <a:rPr lang="it-IT" sz="2400" b="1" u="sng" dirty="0" smtClean="0">
                <a:solidFill>
                  <a:srgbClr val="0033CC"/>
                </a:solidFill>
                <a:latin typeface="Calibri" panose="020F0502020204030204" pitchFamily="34" charset="0"/>
              </a:rPr>
              <a:t>Comune di Palermo</a:t>
            </a:r>
            <a:r>
              <a:rPr lang="it-IT" sz="2400" b="1" dirty="0" smtClean="0">
                <a:solidFill>
                  <a:srgbClr val="0033CC"/>
                </a:solidFill>
                <a:latin typeface="Calibri" panose="020F0502020204030204" pitchFamily="34" charset="0"/>
              </a:rPr>
              <a:t> </a:t>
            </a:r>
            <a:r>
              <a:rPr lang="it-IT" sz="2400" b="1" dirty="0" smtClean="0">
                <a:latin typeface="Calibri" panose="020F0502020204030204" pitchFamily="34" charset="0"/>
              </a:rPr>
              <a:t>diviene </a:t>
            </a:r>
            <a:r>
              <a:rPr lang="it-IT" sz="2400" b="1" dirty="0" smtClean="0">
                <a:solidFill>
                  <a:srgbClr val="0033CC"/>
                </a:solidFill>
                <a:latin typeface="Calibri" panose="020F0502020204030204" pitchFamily="34" charset="0"/>
              </a:rPr>
              <a:t>«</a:t>
            </a:r>
            <a:r>
              <a:rPr lang="it-IT" sz="2400" b="1" u="sng" dirty="0" smtClean="0">
                <a:solidFill>
                  <a:srgbClr val="0033CC"/>
                </a:solidFill>
                <a:latin typeface="Calibri" panose="020F0502020204030204" pitchFamily="34" charset="0"/>
              </a:rPr>
              <a:t>Soggetto Attuatore</a:t>
            </a:r>
            <a:r>
              <a:rPr lang="it-IT" sz="2400" b="1" dirty="0" smtClean="0">
                <a:solidFill>
                  <a:srgbClr val="0033CC"/>
                </a:solidFill>
                <a:latin typeface="Calibri" panose="020F0502020204030204" pitchFamily="34" charset="0"/>
              </a:rPr>
              <a:t>»</a:t>
            </a:r>
            <a:r>
              <a:rPr lang="it-IT" sz="2400" b="1" dirty="0" smtClean="0">
                <a:latin typeface="Calibri" panose="020F0502020204030204" pitchFamily="34" charset="0"/>
              </a:rPr>
              <a:t> solo nel febbraio 2013 </a:t>
            </a:r>
            <a:r>
              <a:rPr lang="it-IT" sz="2400" dirty="0" smtClean="0">
                <a:latin typeface="Calibri" panose="020F0502020204030204" pitchFamily="34" charset="0"/>
              </a:rPr>
              <a:t>(Circolare n. 5512/2013) </a:t>
            </a:r>
            <a:r>
              <a:rPr lang="it-IT" sz="2400" b="1" dirty="0" smtClean="0">
                <a:latin typeface="Calibri" panose="020F0502020204030204" pitchFamily="34" charset="0"/>
              </a:rPr>
              <a:t>- </a:t>
            </a:r>
            <a:r>
              <a:rPr lang="it-IT" sz="2400" b="1" u="sng" dirty="0" smtClean="0">
                <a:solidFill>
                  <a:srgbClr val="FF0000"/>
                </a:solidFill>
                <a:latin typeface="Calibri" panose="020F0502020204030204" pitchFamily="34" charset="0"/>
              </a:rPr>
              <a:t>dopo quasi quindici anni (dal 1999 al 2013)</a:t>
            </a:r>
            <a:r>
              <a:rPr lang="it-IT" sz="2400" b="1" dirty="0" smtClean="0">
                <a:solidFill>
                  <a:srgbClr val="FF0000"/>
                </a:solidFill>
                <a:latin typeface="Calibri" panose="020F0502020204030204" pitchFamily="34" charset="0"/>
              </a:rPr>
              <a:t> nei quali le competenze in materia di S.I.I. erano state in capo all’A.T.O.1-PA </a:t>
            </a:r>
            <a:r>
              <a:rPr lang="it-IT" sz="2400" b="1" dirty="0" smtClean="0">
                <a:latin typeface="Calibri" panose="020F0502020204030204" pitchFamily="34" charset="0"/>
              </a:rPr>
              <a:t>(senza la produzione concreta di alcun risultato).</a:t>
            </a:r>
          </a:p>
          <a:p>
            <a:pPr algn="just">
              <a:lnSpc>
                <a:spcPct val="90000"/>
              </a:lnSpc>
              <a:spcBef>
                <a:spcPts val="0"/>
              </a:spcBef>
            </a:pPr>
            <a:r>
              <a:rPr lang="it-IT" sz="2400" b="1" dirty="0" smtClean="0">
                <a:latin typeface="Calibri" panose="020F0502020204030204" pitchFamily="34" charset="0"/>
              </a:rPr>
              <a:t> </a:t>
            </a:r>
          </a:p>
          <a:p>
            <a:pPr algn="just">
              <a:lnSpc>
                <a:spcPct val="90000"/>
              </a:lnSpc>
              <a:spcBef>
                <a:spcPts val="0"/>
              </a:spcBef>
            </a:pPr>
            <a:r>
              <a:rPr lang="it-IT" sz="2400" b="1" spc="-30" dirty="0" smtClean="0">
                <a:latin typeface="Calibri" panose="020F0502020204030204" pitchFamily="34" charset="0"/>
              </a:rPr>
              <a:t>Il </a:t>
            </a:r>
            <a:r>
              <a:rPr lang="it-IT" sz="2400" b="1" u="sng" spc="-30" dirty="0" smtClean="0">
                <a:solidFill>
                  <a:srgbClr val="0033CC"/>
                </a:solidFill>
                <a:latin typeface="Calibri" panose="020F0502020204030204" pitchFamily="34" charset="0"/>
              </a:rPr>
              <a:t>Comune di Palermo </a:t>
            </a:r>
            <a:r>
              <a:rPr lang="it-IT" sz="2400" b="1" spc="-30" dirty="0" smtClean="0">
                <a:latin typeface="Calibri" panose="020F0502020204030204" pitchFamily="34" charset="0"/>
              </a:rPr>
              <a:t>nel febbraio 2013</a:t>
            </a:r>
            <a:r>
              <a:rPr lang="it-IT" sz="2400" b="1" spc="-30" dirty="0" smtClean="0">
                <a:solidFill>
                  <a:srgbClr val="0033CC"/>
                </a:solidFill>
                <a:latin typeface="Calibri" panose="020F0502020204030204" pitchFamily="34" charset="0"/>
              </a:rPr>
              <a:t> </a:t>
            </a:r>
            <a:r>
              <a:rPr lang="it-IT" sz="2400" b="1" spc="-30" dirty="0" smtClean="0">
                <a:latin typeface="Calibri" panose="020F0502020204030204" pitchFamily="34" charset="0"/>
              </a:rPr>
              <a:t>eredita tutte le criticità tecnico-amministrative inerenti l’acquisizione delle progettazioni </a:t>
            </a:r>
            <a:r>
              <a:rPr lang="it-IT" sz="2400" b="1" dirty="0" smtClean="0">
                <a:latin typeface="Calibri" panose="020F0502020204030204" pitchFamily="34" charset="0"/>
              </a:rPr>
              <a:t>già avviate da A.P.S. S.p.A. </a:t>
            </a:r>
            <a:r>
              <a:rPr lang="it-IT" sz="2400" b="1" u="sng" dirty="0" smtClean="0">
                <a:latin typeface="Calibri" panose="020F0502020204030204" pitchFamily="34" charset="0"/>
              </a:rPr>
              <a:t>su commissione di A.T.O.1-PA</a:t>
            </a:r>
            <a:r>
              <a:rPr lang="it-IT" sz="2400" b="1" dirty="0" smtClean="0">
                <a:latin typeface="Calibri" panose="020F0502020204030204" pitchFamily="34" charset="0"/>
              </a:rPr>
              <a:t>, nonché il gravoso onere della </a:t>
            </a:r>
            <a:r>
              <a:rPr lang="it-IT" sz="2400" b="1" u="sng" dirty="0" smtClean="0">
                <a:latin typeface="Calibri" panose="020F0502020204030204" pitchFamily="34" charset="0"/>
              </a:rPr>
              <a:t>redazione di tutti quei progetti non ancora avviati dalla stessa A.P.S. S.p.A.</a:t>
            </a:r>
            <a:endParaRPr lang="it-IT" sz="2400" b="1" dirty="0" smtClean="0">
              <a:latin typeface="Calibri" panose="020F0502020204030204" pitchFamily="34" charset="0"/>
            </a:endParaRPr>
          </a:p>
        </p:txBody>
      </p:sp>
    </p:spTree>
    <p:extLst>
      <p:ext uri="{BB962C8B-B14F-4D97-AF65-F5344CB8AC3E}">
        <p14:creationId xmlns:p14="http://schemas.microsoft.com/office/powerpoint/2010/main" val="1579723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264159"/>
            <a:ext cx="9251950" cy="2326641"/>
          </a:xfrm>
          <a:ln w="28575">
            <a:solidFill>
              <a:srgbClr val="0033CC"/>
            </a:solidFill>
          </a:ln>
        </p:spPr>
        <p:txBody>
          <a:bodyPr/>
          <a:lstStyle/>
          <a:p>
            <a:pPr algn="ctr" eaLnBrk="1" hangingPunct="1"/>
            <a:r>
              <a:rPr lang="it-IT"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b="1" dirty="0" smtClean="0">
                <a:solidFill>
                  <a:srgbClr val="0033CC"/>
                </a:solidFill>
                <a:latin typeface="Aharoni" panose="02010803020104030203" pitchFamily="2" charset="-79"/>
                <a:cs typeface="Aharoni" panose="02010803020104030203" pitchFamily="2" charset="-79"/>
              </a:rPr>
            </a:br>
            <a:r>
              <a:rPr lang="it-IT" sz="2800" b="1" dirty="0" smtClean="0">
                <a:solidFill>
                  <a:srgbClr val="0033CC"/>
                </a:solidFill>
                <a:latin typeface="Aharoni" panose="02010803020104030203" pitchFamily="2" charset="-79"/>
                <a:cs typeface="Aharoni" panose="02010803020104030203" pitchFamily="2" charset="-79"/>
              </a:rPr>
              <a:t>(2013-2015)</a:t>
            </a:r>
          </a:p>
        </p:txBody>
      </p:sp>
      <p:sp>
        <p:nvSpPr>
          <p:cNvPr id="14340" name="Segnaposto contenuto 2"/>
          <p:cNvSpPr>
            <a:spLocks/>
          </p:cNvSpPr>
          <p:nvPr/>
        </p:nvSpPr>
        <p:spPr bwMode="auto">
          <a:xfrm>
            <a:off x="332423" y="2786221"/>
            <a:ext cx="9167177" cy="3827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ts val="600"/>
              </a:spcBef>
              <a:buFont typeface="Arial" panose="020B0604020202020204" pitchFamily="34" charset="0"/>
              <a:buNone/>
            </a:pPr>
            <a:r>
              <a:rPr lang="it-IT" sz="3600" b="1" u="sng" dirty="0" smtClean="0">
                <a:solidFill>
                  <a:srgbClr val="C00000"/>
                </a:solidFill>
                <a:latin typeface="Calibri" panose="020F0502020204030204" pitchFamily="34" charset="0"/>
              </a:rPr>
              <a:t>2013-2015</a:t>
            </a:r>
            <a:r>
              <a:rPr lang="it-IT" sz="2000" b="1" u="sng" dirty="0" smtClean="0">
                <a:solidFill>
                  <a:srgbClr val="C00000"/>
                </a:solidFill>
                <a:latin typeface="Calibri" panose="020F0502020204030204" pitchFamily="34" charset="0"/>
              </a:rPr>
              <a:t> - </a:t>
            </a:r>
            <a:r>
              <a:rPr lang="it-IT" sz="2600" b="1" u="sng" spc="-40" dirty="0" smtClean="0">
                <a:solidFill>
                  <a:srgbClr val="C00000"/>
                </a:solidFill>
                <a:latin typeface="Calibri" panose="020F0502020204030204" pitchFamily="34" charset="0"/>
              </a:rPr>
              <a:t>Comune di Palermo «Soggetto Attuatore»</a:t>
            </a:r>
          </a:p>
          <a:p>
            <a:pPr algn="just">
              <a:lnSpc>
                <a:spcPct val="90000"/>
              </a:lnSpc>
              <a:spcBef>
                <a:spcPts val="0"/>
              </a:spcBef>
            </a:pPr>
            <a:endParaRPr lang="it-IT" sz="1050" b="1" dirty="0" smtClean="0">
              <a:latin typeface="Calibri" panose="020F0502020204030204" pitchFamily="34" charset="0"/>
            </a:endParaRPr>
          </a:p>
          <a:p>
            <a:pPr algn="just">
              <a:lnSpc>
                <a:spcPct val="90000"/>
              </a:lnSpc>
              <a:spcBef>
                <a:spcPts val="0"/>
              </a:spcBef>
            </a:pPr>
            <a:r>
              <a:rPr lang="it-IT" sz="2000" b="1" spc="100" dirty="0" smtClean="0">
                <a:latin typeface="Calibri" panose="020F0502020204030204" pitchFamily="34" charset="0"/>
              </a:rPr>
              <a:t>Nonostante l’improvviso e gravoso onere derivante dalla </a:t>
            </a:r>
            <a:r>
              <a:rPr lang="it-IT" sz="2000" b="1" spc="100" dirty="0" err="1" smtClean="0">
                <a:latin typeface="Calibri" panose="020F0502020204030204" pitchFamily="34" charset="0"/>
              </a:rPr>
              <a:t>riattribuzione</a:t>
            </a:r>
            <a:r>
              <a:rPr lang="it-IT" sz="2000" b="1" spc="100" dirty="0" smtClean="0">
                <a:latin typeface="Calibri" panose="020F0502020204030204" pitchFamily="34" charset="0"/>
              </a:rPr>
              <a:t> delle competenze in materia di S.I.I., l’Amministrazione Comunale di Palermo, </a:t>
            </a:r>
            <a:r>
              <a:rPr lang="it-IT" sz="2000" b="1" u="sng" spc="100" dirty="0" smtClean="0">
                <a:solidFill>
                  <a:srgbClr val="C00000"/>
                </a:solidFill>
                <a:latin typeface="Calibri" panose="020F0502020204030204" pitchFamily="34" charset="0"/>
              </a:rPr>
              <a:t>IN POCO PIU’ DI DUE ANNI (dal 2013 al 2015</a:t>
            </a:r>
            <a:r>
              <a:rPr lang="it-IT" sz="2000" b="1" u="sng" spc="100" dirty="0" smtClean="0">
                <a:solidFill>
                  <a:srgbClr val="C00000"/>
                </a:solidFill>
                <a:latin typeface="Calibri" panose="020F0502020204030204" pitchFamily="34" charset="0"/>
              </a:rPr>
              <a:t>)</a:t>
            </a:r>
            <a:r>
              <a:rPr lang="it-IT" sz="2000" b="1" spc="100" dirty="0" smtClean="0">
                <a:latin typeface="Calibri" panose="020F0502020204030204" pitchFamily="34" charset="0"/>
              </a:rPr>
              <a:t>:</a:t>
            </a:r>
          </a:p>
          <a:p>
            <a:pPr marL="342900" indent="-342900" algn="just">
              <a:lnSpc>
                <a:spcPct val="90000"/>
              </a:lnSpc>
              <a:spcBef>
                <a:spcPts val="300"/>
              </a:spcBef>
              <a:buFont typeface="Wingdings" panose="05000000000000000000" pitchFamily="2" charset="2"/>
              <a:buChar char="Ø"/>
            </a:pPr>
            <a:r>
              <a:rPr lang="it-IT" sz="2000" b="1" dirty="0" smtClean="0">
                <a:latin typeface="Calibri" panose="020F0502020204030204" pitchFamily="34" charset="0"/>
              </a:rPr>
              <a:t>ha </a:t>
            </a:r>
            <a:r>
              <a:rPr lang="it-IT" sz="2000" b="1" dirty="0" smtClean="0">
                <a:latin typeface="Calibri" panose="020F0502020204030204" pitchFamily="34" charset="0"/>
              </a:rPr>
              <a:t>istruito i procedimenti finalizzati alla redazione e/o acquisizione dei progetti esecutivi o </a:t>
            </a:r>
            <a:r>
              <a:rPr lang="it-IT" sz="2000" b="1" dirty="0" smtClean="0">
                <a:latin typeface="Calibri" panose="020F0502020204030204" pitchFamily="34" charset="0"/>
              </a:rPr>
              <a:t>definitivi e l’acquisizione </a:t>
            </a:r>
            <a:r>
              <a:rPr lang="it-IT" sz="2000" b="1" dirty="0" smtClean="0">
                <a:latin typeface="Calibri" panose="020F0502020204030204" pitchFamily="34" charset="0"/>
              </a:rPr>
              <a:t>dei pareri di </a:t>
            </a:r>
            <a:r>
              <a:rPr lang="it-IT" sz="2000" b="1" dirty="0" smtClean="0">
                <a:latin typeface="Calibri" panose="020F0502020204030204" pitchFamily="34" charset="0"/>
              </a:rPr>
              <a:t>legge;</a:t>
            </a:r>
          </a:p>
          <a:p>
            <a:pPr marL="342900" indent="-342900" algn="just">
              <a:lnSpc>
                <a:spcPct val="90000"/>
              </a:lnSpc>
              <a:spcBef>
                <a:spcPts val="300"/>
              </a:spcBef>
              <a:buFont typeface="Wingdings" panose="05000000000000000000" pitchFamily="2" charset="2"/>
              <a:buChar char="Ø"/>
            </a:pPr>
            <a:r>
              <a:rPr lang="it-IT" sz="2000" b="1" dirty="0" smtClean="0">
                <a:latin typeface="Calibri" panose="020F0502020204030204" pitchFamily="34" charset="0"/>
              </a:rPr>
              <a:t>ha cofinanziato alcune </a:t>
            </a:r>
            <a:r>
              <a:rPr lang="it-IT" sz="2000" b="1" dirty="0" smtClean="0">
                <a:latin typeface="Calibri" panose="020F0502020204030204" pitchFamily="34" charset="0"/>
              </a:rPr>
              <a:t>opere per complessivi </a:t>
            </a:r>
            <a:r>
              <a:rPr lang="it-IT" sz="2000" b="1" dirty="0" smtClean="0">
                <a:solidFill>
                  <a:srgbClr val="C00000"/>
                </a:solidFill>
                <a:latin typeface="Calibri" panose="020F0502020204030204" pitchFamily="34" charset="0"/>
              </a:rPr>
              <a:t>€ </a:t>
            </a:r>
            <a:r>
              <a:rPr lang="it-IT" sz="2000" b="1" dirty="0" smtClean="0">
                <a:solidFill>
                  <a:srgbClr val="C00000"/>
                </a:solidFill>
                <a:latin typeface="Calibri" panose="020F0502020204030204" pitchFamily="34" charset="0"/>
              </a:rPr>
              <a:t>3.090.193,66</a:t>
            </a:r>
            <a:r>
              <a:rPr lang="it-IT" sz="2000" b="1" dirty="0" smtClean="0">
                <a:latin typeface="Calibri" panose="020F0502020204030204" pitchFamily="34" charset="0"/>
              </a:rPr>
              <a:t>;</a:t>
            </a:r>
          </a:p>
          <a:p>
            <a:pPr marL="342900" indent="-342900" algn="just">
              <a:lnSpc>
                <a:spcPct val="90000"/>
              </a:lnSpc>
              <a:spcBef>
                <a:spcPts val="300"/>
              </a:spcBef>
              <a:buFont typeface="Wingdings" panose="05000000000000000000" pitchFamily="2" charset="2"/>
              <a:buChar char="Ø"/>
            </a:pPr>
            <a:r>
              <a:rPr lang="it-IT" sz="2000" b="1" dirty="0" smtClean="0">
                <a:latin typeface="Calibri" panose="020F0502020204030204" pitchFamily="34" charset="0"/>
              </a:rPr>
              <a:t>ha curato </a:t>
            </a:r>
            <a:r>
              <a:rPr lang="it-IT" sz="2000" b="1" dirty="0" smtClean="0">
                <a:latin typeface="Calibri" panose="020F0502020204030204" pitchFamily="34" charset="0"/>
              </a:rPr>
              <a:t>l’approvazione </a:t>
            </a:r>
            <a:r>
              <a:rPr lang="it-IT" sz="2000" b="1" dirty="0" smtClean="0">
                <a:latin typeface="Calibri" panose="020F0502020204030204" pitchFamily="34" charset="0"/>
              </a:rPr>
              <a:t>e validazione della quasi totalità delle n. 13 opere ricadenti nel territorio comunale (per un importo </a:t>
            </a:r>
            <a:r>
              <a:rPr lang="it-IT" sz="2000" b="1" dirty="0" smtClean="0">
                <a:latin typeface="Calibri" panose="020F0502020204030204" pitchFamily="34" charset="0"/>
              </a:rPr>
              <a:t>di </a:t>
            </a:r>
            <a:r>
              <a:rPr lang="it-IT" sz="2000" b="1" dirty="0" smtClean="0">
                <a:latin typeface="Calibri" panose="020F0502020204030204" pitchFamily="34" charset="0"/>
              </a:rPr>
              <a:t>circa </a:t>
            </a:r>
            <a:r>
              <a:rPr lang="it-IT" sz="2000" b="1" dirty="0" smtClean="0">
                <a:solidFill>
                  <a:srgbClr val="C00000"/>
                </a:solidFill>
                <a:latin typeface="Calibri" panose="020F0502020204030204" pitchFamily="34" charset="0"/>
              </a:rPr>
              <a:t>€ 100.000.000,00</a:t>
            </a:r>
            <a:r>
              <a:rPr lang="it-IT" sz="2000" b="1" dirty="0" smtClean="0">
                <a:latin typeface="Calibri" panose="020F0502020204030204" pitchFamily="34" charset="0"/>
              </a:rPr>
              <a:t>);</a:t>
            </a:r>
          </a:p>
          <a:p>
            <a:pPr marL="342900" indent="-342900" algn="just">
              <a:lnSpc>
                <a:spcPct val="90000"/>
              </a:lnSpc>
              <a:spcBef>
                <a:spcPts val="300"/>
              </a:spcBef>
              <a:buFont typeface="Wingdings" panose="05000000000000000000" pitchFamily="2" charset="2"/>
              <a:buChar char="Ø"/>
            </a:pPr>
            <a:r>
              <a:rPr lang="it-IT" sz="2000" b="1" dirty="0" smtClean="0">
                <a:latin typeface="Calibri" panose="020F0502020204030204" pitchFamily="34" charset="0"/>
              </a:rPr>
              <a:t>ha </a:t>
            </a:r>
            <a:r>
              <a:rPr lang="it-IT" sz="2000" b="1" dirty="0" smtClean="0">
                <a:latin typeface="Calibri" panose="020F0502020204030204" pitchFamily="34" charset="0"/>
              </a:rPr>
              <a:t>inoltrato le richieste dei </a:t>
            </a:r>
            <a:r>
              <a:rPr lang="it-IT" sz="2000" b="1" dirty="0" smtClean="0">
                <a:latin typeface="Calibri" panose="020F0502020204030204" pitchFamily="34" charset="0"/>
              </a:rPr>
              <a:t>decreti di finanziamento </a:t>
            </a:r>
            <a:r>
              <a:rPr lang="it-IT" sz="2000" b="1" dirty="0" smtClean="0">
                <a:latin typeface="Calibri" panose="020F0502020204030204" pitchFamily="34" charset="0"/>
              </a:rPr>
              <a:t>al </a:t>
            </a:r>
            <a:r>
              <a:rPr lang="it-IT" sz="2000" b="1" dirty="0" smtClean="0">
                <a:latin typeface="Calibri" panose="020F0502020204030204" pitchFamily="34" charset="0"/>
              </a:rPr>
              <a:t>competente Dipartimento Regionale Acqua e Rifiuti, indispensabili per procedere all’appalto dei </a:t>
            </a:r>
            <a:r>
              <a:rPr lang="it-IT" sz="2000" b="1" dirty="0" smtClean="0">
                <a:latin typeface="Calibri" panose="020F0502020204030204" pitchFamily="34" charset="0"/>
              </a:rPr>
              <a:t>lavori.</a:t>
            </a:r>
            <a:endParaRPr lang="it-IT" sz="2400" b="1" u="sng" dirty="0" smtClean="0">
              <a:latin typeface="Calibri" panose="020F0502020204030204" pitchFamily="34" charset="0"/>
            </a:endParaRPr>
          </a:p>
        </p:txBody>
      </p:sp>
    </p:spTree>
    <p:extLst>
      <p:ext uri="{BB962C8B-B14F-4D97-AF65-F5344CB8AC3E}">
        <p14:creationId xmlns:p14="http://schemas.microsoft.com/office/powerpoint/2010/main" val="203436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264159"/>
            <a:ext cx="9251950" cy="2326641"/>
          </a:xfrm>
          <a:ln w="28575">
            <a:solidFill>
              <a:srgbClr val="0033CC"/>
            </a:solidFill>
          </a:ln>
        </p:spPr>
        <p:txBody>
          <a:bodyPr/>
          <a:lstStyle/>
          <a:p>
            <a:pPr algn="ctr" eaLnBrk="1" hangingPunct="1"/>
            <a:r>
              <a:rPr lang="it-IT"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b="1" dirty="0" smtClean="0">
                <a:solidFill>
                  <a:srgbClr val="0033CC"/>
                </a:solidFill>
                <a:latin typeface="Aharoni" panose="02010803020104030203" pitchFamily="2" charset="-79"/>
                <a:cs typeface="Aharoni" panose="02010803020104030203" pitchFamily="2" charset="-79"/>
              </a:rPr>
            </a:br>
            <a:r>
              <a:rPr lang="it-IT" sz="2800" b="1" dirty="0" smtClean="0">
                <a:solidFill>
                  <a:srgbClr val="0033CC"/>
                </a:solidFill>
                <a:latin typeface="Aharoni" panose="02010803020104030203" pitchFamily="2" charset="-79"/>
                <a:cs typeface="Aharoni" panose="02010803020104030203" pitchFamily="2" charset="-79"/>
              </a:rPr>
              <a:t>(2013-2015)</a:t>
            </a:r>
          </a:p>
        </p:txBody>
      </p:sp>
      <p:sp>
        <p:nvSpPr>
          <p:cNvPr id="14340" name="Segnaposto contenuto 2"/>
          <p:cNvSpPr>
            <a:spLocks/>
          </p:cNvSpPr>
          <p:nvPr/>
        </p:nvSpPr>
        <p:spPr bwMode="auto">
          <a:xfrm>
            <a:off x="332423" y="2938621"/>
            <a:ext cx="9251950" cy="373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0"/>
              </a:spcBef>
              <a:buFont typeface="Arial" panose="020B0604020202020204" pitchFamily="34" charset="0"/>
              <a:buNone/>
            </a:pPr>
            <a:r>
              <a:rPr lang="it-IT" sz="3200" b="1" u="sng" dirty="0" smtClean="0">
                <a:solidFill>
                  <a:srgbClr val="C00000"/>
                </a:solidFill>
                <a:latin typeface="Calibri" panose="020F0502020204030204" pitchFamily="34" charset="0"/>
              </a:rPr>
              <a:t>PROGETTI GIA’ CANTIERABILI</a:t>
            </a:r>
            <a:r>
              <a:rPr lang="it-IT" sz="2400" b="1" dirty="0" smtClean="0">
                <a:solidFill>
                  <a:srgbClr val="C00000"/>
                </a:solidFill>
                <a:latin typeface="Calibri" panose="020F0502020204030204" pitchFamily="34" charset="0"/>
              </a:rPr>
              <a:t> </a:t>
            </a:r>
            <a:r>
              <a:rPr lang="it-IT" sz="2400" b="1" dirty="0" smtClean="0">
                <a:solidFill>
                  <a:srgbClr val="0033CC"/>
                </a:solidFill>
                <a:latin typeface="Calibri" panose="020F0502020204030204" pitchFamily="34" charset="0"/>
              </a:rPr>
              <a:t>REDATTI ED APPROVATI A CURA  DALL’AMMINISTRAZIONE COMUNALE ED INOLTRATI ALLA REGIONE PER IL FINANZIAMENTO, PER L’IMPORTO COMPLESSIVO DI CIRCA</a:t>
            </a:r>
          </a:p>
          <a:p>
            <a:pPr algn="ctr">
              <a:lnSpc>
                <a:spcPct val="90000"/>
              </a:lnSpc>
              <a:spcBef>
                <a:spcPts val="0"/>
              </a:spcBef>
              <a:buFont typeface="Arial" panose="020B0604020202020204" pitchFamily="34" charset="0"/>
              <a:buNone/>
            </a:pPr>
            <a:r>
              <a:rPr lang="it-IT" sz="3200" b="1" u="sng" dirty="0" smtClean="0">
                <a:solidFill>
                  <a:srgbClr val="C00000"/>
                </a:solidFill>
                <a:latin typeface="Calibri" panose="020F0502020204030204" pitchFamily="34" charset="0"/>
              </a:rPr>
              <a:t>€ 58.000.000,00</a:t>
            </a:r>
            <a:endParaRPr lang="it-IT" sz="1000" b="1" dirty="0" smtClean="0">
              <a:solidFill>
                <a:srgbClr val="C00000"/>
              </a:solidFill>
              <a:latin typeface="Calibri" panose="020F0502020204030204" pitchFamily="34" charset="0"/>
            </a:endParaRPr>
          </a:p>
          <a:p>
            <a:pPr algn="just">
              <a:lnSpc>
                <a:spcPct val="90000"/>
              </a:lnSpc>
              <a:spcBef>
                <a:spcPts val="0"/>
              </a:spcBef>
            </a:pPr>
            <a:endParaRPr lang="it-IT" sz="1800" b="1" u="sng" dirty="0" smtClean="0">
              <a:latin typeface="Calibri" panose="020F0502020204030204" pitchFamily="34" charset="0"/>
            </a:endParaRPr>
          </a:p>
          <a:p>
            <a:pPr algn="ctr">
              <a:lnSpc>
                <a:spcPct val="90000"/>
              </a:lnSpc>
              <a:spcBef>
                <a:spcPts val="0"/>
              </a:spcBef>
              <a:buFont typeface="Arial" panose="020B0604020202020204" pitchFamily="34" charset="0"/>
              <a:buNone/>
            </a:pPr>
            <a:r>
              <a:rPr lang="it-IT" sz="3200" b="1" u="sng" dirty="0" smtClean="0">
                <a:solidFill>
                  <a:srgbClr val="008000"/>
                </a:solidFill>
                <a:latin typeface="Calibri" panose="020F0502020204030204" pitchFamily="34" charset="0"/>
              </a:rPr>
              <a:t>PROGETTI GIA’ REDATTI</a:t>
            </a:r>
            <a:r>
              <a:rPr lang="it-IT" sz="3200" b="1" dirty="0" smtClean="0">
                <a:solidFill>
                  <a:srgbClr val="008000"/>
                </a:solidFill>
                <a:latin typeface="Calibri" panose="020F0502020204030204" pitchFamily="34" charset="0"/>
              </a:rPr>
              <a:t> </a:t>
            </a:r>
            <a:r>
              <a:rPr lang="it-IT" sz="2400" b="1" u="sng" dirty="0" smtClean="0">
                <a:solidFill>
                  <a:srgbClr val="0033CC"/>
                </a:solidFill>
                <a:latin typeface="Calibri" panose="020F0502020204030204" pitchFamily="34" charset="0"/>
              </a:rPr>
              <a:t>IN FASE DI APPROVAZIONE TECNICA</a:t>
            </a:r>
          </a:p>
          <a:p>
            <a:pPr algn="ctr">
              <a:lnSpc>
                <a:spcPct val="90000"/>
              </a:lnSpc>
              <a:spcBef>
                <a:spcPts val="0"/>
              </a:spcBef>
              <a:buFont typeface="Arial" panose="020B0604020202020204" pitchFamily="34" charset="0"/>
              <a:buNone/>
            </a:pPr>
            <a:r>
              <a:rPr lang="it-IT" sz="2400" b="1" dirty="0" smtClean="0">
                <a:solidFill>
                  <a:srgbClr val="0033CC"/>
                </a:solidFill>
                <a:latin typeface="Calibri" panose="020F0502020204030204" pitchFamily="34" charset="0"/>
              </a:rPr>
              <a:t>E/O AMMINISTRATIVA A CURA DELL’AMMINISTRAZIONE COMUNALE</a:t>
            </a:r>
          </a:p>
          <a:p>
            <a:pPr algn="ctr">
              <a:lnSpc>
                <a:spcPct val="90000"/>
              </a:lnSpc>
              <a:spcBef>
                <a:spcPts val="0"/>
              </a:spcBef>
              <a:buFont typeface="Arial" panose="020B0604020202020204" pitchFamily="34" charset="0"/>
              <a:buNone/>
            </a:pPr>
            <a:r>
              <a:rPr lang="it-IT" sz="2400" b="1" dirty="0" smtClean="0">
                <a:solidFill>
                  <a:srgbClr val="0033CC"/>
                </a:solidFill>
                <a:latin typeface="Calibri" panose="020F0502020204030204" pitchFamily="34" charset="0"/>
              </a:rPr>
              <a:t>PER L’IMPORTO COMPLESSIVO DI CIRCA</a:t>
            </a:r>
          </a:p>
          <a:p>
            <a:pPr algn="ctr">
              <a:lnSpc>
                <a:spcPct val="90000"/>
              </a:lnSpc>
              <a:spcBef>
                <a:spcPts val="0"/>
              </a:spcBef>
              <a:buFont typeface="Arial" panose="020B0604020202020204" pitchFamily="34" charset="0"/>
              <a:buNone/>
            </a:pPr>
            <a:r>
              <a:rPr lang="it-IT" sz="3200" b="1" u="sng" dirty="0" smtClean="0">
                <a:solidFill>
                  <a:srgbClr val="008000"/>
                </a:solidFill>
                <a:latin typeface="Calibri" panose="020F0502020204030204" pitchFamily="34" charset="0"/>
              </a:rPr>
              <a:t>€ </a:t>
            </a:r>
            <a:r>
              <a:rPr lang="it-IT" sz="3200" b="1" u="sng" dirty="0" smtClean="0">
                <a:solidFill>
                  <a:srgbClr val="008000"/>
                </a:solidFill>
                <a:latin typeface="Calibri" panose="020F0502020204030204" pitchFamily="34" charset="0"/>
              </a:rPr>
              <a:t>42.000.000,00</a:t>
            </a:r>
          </a:p>
          <a:p>
            <a:pPr algn="ctr">
              <a:lnSpc>
                <a:spcPct val="90000"/>
              </a:lnSpc>
              <a:spcBef>
                <a:spcPts val="0"/>
              </a:spcBef>
            </a:pPr>
            <a:endParaRPr lang="it-IT" sz="1000" b="1" dirty="0" smtClean="0">
              <a:latin typeface="Calibri" panose="020F0502020204030204" pitchFamily="34" charset="0"/>
            </a:endParaRPr>
          </a:p>
          <a:p>
            <a:pPr algn="ctr">
              <a:lnSpc>
                <a:spcPct val="90000"/>
              </a:lnSpc>
              <a:spcBef>
                <a:spcPts val="0"/>
              </a:spcBef>
            </a:pPr>
            <a:endParaRPr lang="it-IT" sz="1800" b="1" dirty="0">
              <a:latin typeface="Calibri" panose="020F0502020204030204" pitchFamily="34" charset="0"/>
            </a:endParaRPr>
          </a:p>
          <a:p>
            <a:pPr algn="ctr">
              <a:lnSpc>
                <a:spcPct val="90000"/>
              </a:lnSpc>
              <a:spcBef>
                <a:spcPts val="0"/>
              </a:spcBef>
              <a:buFont typeface="Arial" panose="020B0604020202020204" pitchFamily="34" charset="0"/>
              <a:buNone/>
            </a:pPr>
            <a:endParaRPr lang="it-IT" sz="1000" b="1" dirty="0" smtClean="0">
              <a:solidFill>
                <a:srgbClr val="0033CC"/>
              </a:solidFill>
              <a:latin typeface="Calibri" panose="020F0502020204030204" pitchFamily="34" charset="0"/>
            </a:endParaRPr>
          </a:p>
          <a:p>
            <a:pPr algn="just">
              <a:lnSpc>
                <a:spcPct val="90000"/>
              </a:lnSpc>
              <a:spcBef>
                <a:spcPts val="0"/>
              </a:spcBef>
            </a:pPr>
            <a:endParaRPr lang="it-IT" sz="2400" b="1" u="sng" dirty="0" smtClean="0">
              <a:latin typeface="Calibri" panose="020F0502020204030204" pitchFamily="34" charset="0"/>
            </a:endParaRPr>
          </a:p>
        </p:txBody>
      </p:sp>
    </p:spTree>
    <p:extLst>
      <p:ext uri="{BB962C8B-B14F-4D97-AF65-F5344CB8AC3E}">
        <p14:creationId xmlns:p14="http://schemas.microsoft.com/office/powerpoint/2010/main" val="2513597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316865" y="100965"/>
            <a:ext cx="9345295" cy="666118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(2013-2015)</a:t>
            </a:r>
          </a:p>
        </p:txBody>
      </p:sp>
      <p:sp>
        <p:nvSpPr>
          <p:cNvPr id="14340" name="Segnaposto contenuto 2"/>
          <p:cNvSpPr>
            <a:spLocks/>
          </p:cNvSpPr>
          <p:nvPr/>
        </p:nvSpPr>
        <p:spPr bwMode="auto">
          <a:xfrm>
            <a:off x="332423" y="2387601"/>
            <a:ext cx="6139497" cy="43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buFont typeface="Arial" panose="020B0604020202020204" pitchFamily="34" charset="0"/>
              <a:buNone/>
            </a:pPr>
            <a:r>
              <a:rPr lang="it-IT" sz="2000" b="1" u="sng" spc="-40" dirty="0" smtClean="0">
                <a:solidFill>
                  <a:srgbClr val="C00000"/>
                </a:solidFill>
                <a:latin typeface="Calibri" panose="020F0502020204030204" pitchFamily="34" charset="0"/>
              </a:rPr>
              <a:t>Adeguamento e potenziamento impianto di depurazione di Acqua dei Corsari (Codice ID-33412)</a:t>
            </a:r>
          </a:p>
          <a:p>
            <a:pPr algn="just">
              <a:lnSpc>
                <a:spcPct val="90000"/>
              </a:lnSpc>
              <a:spcBef>
                <a:spcPts val="0"/>
              </a:spcBef>
            </a:pPr>
            <a:endParaRPr lang="it-IT" sz="1050" b="1" dirty="0" smtClean="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PROGETTO </a:t>
            </a:r>
            <a:r>
              <a:rPr lang="it-IT" sz="1800" b="1" dirty="0" smtClean="0">
                <a:latin typeface="Calibri" panose="020F0502020204030204" pitchFamily="34" charset="0"/>
              </a:rPr>
              <a:t>DEFINITIVO (già predisposto per l’appalto di progettazione esecutiva ed esecuzione lavori) approvato in linea Tecnica dalla Commissione Regionale Lavori Pubblici e Validato dal R.U.P.</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smtClean="0">
                <a:latin typeface="Calibri" panose="020F0502020204030204" pitchFamily="34" charset="0"/>
              </a:rPr>
              <a:t>del progetto approvato: </a:t>
            </a:r>
            <a:r>
              <a:rPr lang="it-IT" sz="1800" b="1" dirty="0" smtClean="0">
                <a:solidFill>
                  <a:srgbClr val="C00000"/>
                </a:solidFill>
                <a:latin typeface="Calibri" panose="020F0502020204030204" pitchFamily="34" charset="0"/>
              </a:rPr>
              <a:t>€ 26.575.000,00</a:t>
            </a:r>
          </a:p>
          <a:p>
            <a:pPr algn="just">
              <a:lnSpc>
                <a:spcPct val="90000"/>
              </a:lnSpc>
              <a:spcBef>
                <a:spcPts val="0"/>
              </a:spcBef>
            </a:pPr>
            <a:endParaRPr lang="it-IT" sz="900" b="1" dirty="0" smtClean="0">
              <a:latin typeface="Calibri" panose="020F0502020204030204" pitchFamily="34" charset="0"/>
            </a:endParaRPr>
          </a:p>
          <a:p>
            <a:pPr algn="just">
              <a:lnSpc>
                <a:spcPct val="90000"/>
              </a:lnSpc>
              <a:spcBef>
                <a:spcPts val="200"/>
              </a:spcBef>
            </a:pPr>
            <a:endParaRPr lang="it-IT" sz="1400" b="1" dirty="0" smtClean="0">
              <a:solidFill>
                <a:srgbClr val="C00000"/>
              </a:solidFill>
              <a:latin typeface="Calibri" panose="020F0502020204030204" pitchFamily="34" charset="0"/>
            </a:endParaRPr>
          </a:p>
          <a:p>
            <a:pPr algn="just">
              <a:lnSpc>
                <a:spcPct val="90000"/>
              </a:lnSpc>
              <a:spcBef>
                <a:spcPts val="200"/>
              </a:spcBef>
            </a:pPr>
            <a:r>
              <a:rPr lang="it-IT" sz="1800" b="1" dirty="0" smtClean="0">
                <a:solidFill>
                  <a:srgbClr val="C00000"/>
                </a:solidFill>
                <a:latin typeface="Calibri" panose="020F0502020204030204" pitchFamily="34" charset="0"/>
              </a:rPr>
              <a:t>25/02/2015</a:t>
            </a:r>
            <a:r>
              <a:rPr lang="it-IT" sz="1800" b="1" dirty="0" smtClean="0">
                <a:latin typeface="Calibri" panose="020F0502020204030204" pitchFamily="34" charset="0"/>
              </a:rPr>
              <a:t>: Approvazione progetto da parte della Giunta Comunale con Deliberazione n. 24 del 25/02/2015.</a:t>
            </a:r>
          </a:p>
          <a:p>
            <a:pPr algn="just">
              <a:lnSpc>
                <a:spcPct val="90000"/>
              </a:lnSpc>
              <a:spcBef>
                <a:spcPts val="200"/>
              </a:spcBef>
            </a:pPr>
            <a:endParaRPr lang="it-IT" sz="1400" b="1" dirty="0" smtClean="0">
              <a:latin typeface="Calibri" panose="020F0502020204030204" pitchFamily="34" charset="0"/>
            </a:endParaRPr>
          </a:p>
          <a:p>
            <a:pPr algn="ctr">
              <a:lnSpc>
                <a:spcPct val="90000"/>
              </a:lnSpc>
              <a:spcBef>
                <a:spcPts val="200"/>
              </a:spcBef>
            </a:pPr>
            <a:endParaRPr lang="it-IT" sz="800" b="1" dirty="0" smtClean="0">
              <a:solidFill>
                <a:srgbClr val="C00000"/>
              </a:solidFill>
              <a:latin typeface="Calibri" panose="020F0502020204030204" pitchFamily="34" charset="0"/>
            </a:endParaRPr>
          </a:p>
          <a:p>
            <a:pPr algn="ctr">
              <a:lnSpc>
                <a:spcPct val="90000"/>
              </a:lnSpc>
              <a:spcBef>
                <a:spcPts val="200"/>
              </a:spcBef>
            </a:pPr>
            <a:r>
              <a:rPr lang="it-IT" sz="1600" b="1" spc="-30" dirty="0" smtClean="0">
                <a:solidFill>
                  <a:srgbClr val="C00000"/>
                </a:solidFill>
                <a:latin typeface="Calibri" panose="020F0502020204030204" pitchFamily="34" charset="0"/>
              </a:rPr>
              <a:t>IN ATTESA DEL DECRETO DI IMPEGNO SOMME DA PARTE DELLA REGIONE</a:t>
            </a:r>
          </a:p>
          <a:p>
            <a:pPr algn="ctr">
              <a:lnSpc>
                <a:spcPct val="90000"/>
              </a:lnSpc>
              <a:spcBef>
                <a:spcPts val="200"/>
              </a:spcBef>
            </a:pPr>
            <a:r>
              <a:rPr lang="it-IT" sz="1600" b="1" dirty="0" smtClean="0">
                <a:solidFill>
                  <a:srgbClr val="C00000"/>
                </a:solidFill>
                <a:latin typeface="Calibri" panose="020F0502020204030204" pitchFamily="34" charset="0"/>
              </a:rPr>
              <a:t>PER L’APPALTO DEI LAVORI</a:t>
            </a:r>
          </a:p>
          <a:p>
            <a:pPr algn="just">
              <a:lnSpc>
                <a:spcPct val="90000"/>
              </a:lnSpc>
              <a:spcBef>
                <a:spcPts val="200"/>
              </a:spcBef>
            </a:pPr>
            <a:endParaRPr lang="it-IT" sz="1600" b="1" u="sng" dirty="0" smtClean="0">
              <a:latin typeface="Calibri" panose="020F0502020204030204" pitchFamily="34" charset="0"/>
            </a:endParaRPr>
          </a:p>
        </p:txBody>
      </p:sp>
      <p:pic>
        <p:nvPicPr>
          <p:cNvPr id="2" name="Immagine 1"/>
          <p:cNvPicPr>
            <a:picLocks noChangeAspect="1"/>
          </p:cNvPicPr>
          <p:nvPr/>
        </p:nvPicPr>
        <p:blipFill>
          <a:blip r:embed="rId2"/>
          <a:stretch>
            <a:fillRect/>
          </a:stretch>
        </p:blipFill>
        <p:spPr>
          <a:xfrm>
            <a:off x="6585735" y="2387601"/>
            <a:ext cx="2998638" cy="4226560"/>
          </a:xfrm>
          <a:prstGeom prst="rect">
            <a:avLst/>
          </a:prstGeom>
          <a:ln>
            <a:solidFill>
              <a:schemeClr val="tx1"/>
            </a:solidFill>
          </a:ln>
        </p:spPr>
      </p:pic>
    </p:spTree>
    <p:extLst>
      <p:ext uri="{BB962C8B-B14F-4D97-AF65-F5344CB8AC3E}">
        <p14:creationId xmlns:p14="http://schemas.microsoft.com/office/powerpoint/2010/main" val="2880551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(2013-2015)</a:t>
            </a:r>
          </a:p>
        </p:txBody>
      </p:sp>
      <p:sp>
        <p:nvSpPr>
          <p:cNvPr id="14340" name="Segnaposto contenuto 2"/>
          <p:cNvSpPr>
            <a:spLocks/>
          </p:cNvSpPr>
          <p:nvPr/>
        </p:nvSpPr>
        <p:spPr bwMode="auto">
          <a:xfrm>
            <a:off x="332422" y="2387601"/>
            <a:ext cx="6180137" cy="4246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buFont typeface="Arial" panose="020B0604020202020204" pitchFamily="34" charset="0"/>
              <a:buNone/>
            </a:pPr>
            <a:r>
              <a:rPr lang="it-IT" sz="2000" b="1" u="sng" spc="-40" dirty="0" smtClean="0">
                <a:solidFill>
                  <a:srgbClr val="C00000"/>
                </a:solidFill>
                <a:latin typeface="Calibri" panose="020F0502020204030204" pitchFamily="34" charset="0"/>
              </a:rPr>
              <a:t>Realizzazione rete fognaria Quartiere Marinella</a:t>
            </a:r>
          </a:p>
          <a:p>
            <a:pPr algn="ctr">
              <a:lnSpc>
                <a:spcPct val="90000"/>
              </a:lnSpc>
              <a:spcBef>
                <a:spcPts val="600"/>
              </a:spcBef>
              <a:buFont typeface="Arial" panose="020B0604020202020204" pitchFamily="34" charset="0"/>
              <a:buNone/>
            </a:pPr>
            <a:r>
              <a:rPr lang="it-IT" sz="2000" b="1" u="sng" spc="-40" dirty="0" smtClean="0">
                <a:solidFill>
                  <a:srgbClr val="C00000"/>
                </a:solidFill>
                <a:latin typeface="Calibri" panose="020F0502020204030204" pitchFamily="34" charset="0"/>
              </a:rPr>
              <a:t>(Codice ID33416)</a:t>
            </a:r>
          </a:p>
          <a:p>
            <a:pPr algn="just">
              <a:lnSpc>
                <a:spcPct val="90000"/>
              </a:lnSpc>
              <a:spcBef>
                <a:spcPts val="0"/>
              </a:spcBef>
            </a:pPr>
            <a:endParaRPr lang="it-IT" sz="105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PROGETTO ESECUTIVO Approvato in linea Tecnica e Validato dal R.U.P.</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smtClean="0">
                <a:latin typeface="Calibri" panose="020F0502020204030204" pitchFamily="34" charset="0"/>
              </a:rPr>
              <a:t>del progetto approvato: </a:t>
            </a:r>
            <a:r>
              <a:rPr lang="it-IT" sz="1800" b="1" dirty="0" smtClean="0">
                <a:solidFill>
                  <a:srgbClr val="C00000"/>
                </a:solidFill>
                <a:latin typeface="Calibri" panose="020F0502020204030204" pitchFamily="34" charset="0"/>
              </a:rPr>
              <a:t>€ 1.842.050,00</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200"/>
              </a:spcBef>
            </a:pPr>
            <a:r>
              <a:rPr lang="it-IT" sz="1800" b="1" dirty="0" smtClean="0">
                <a:solidFill>
                  <a:srgbClr val="C00000"/>
                </a:solidFill>
                <a:latin typeface="Calibri" panose="020F0502020204030204" pitchFamily="34" charset="0"/>
              </a:rPr>
              <a:t>23/10/2014</a:t>
            </a:r>
            <a:r>
              <a:rPr lang="it-IT" sz="1800" b="1" dirty="0">
                <a:latin typeface="Calibri" panose="020F0502020204030204" pitchFamily="34" charset="0"/>
              </a:rPr>
              <a:t>: Approvazione progetto da parte della Giunta Comunale con Deliberazione n. 174 del 23/10/2014.</a:t>
            </a:r>
          </a:p>
          <a:p>
            <a:pPr algn="ctr">
              <a:lnSpc>
                <a:spcPct val="90000"/>
              </a:lnSpc>
              <a:spcBef>
                <a:spcPts val="200"/>
              </a:spcBef>
            </a:pPr>
            <a:endParaRPr lang="it-IT" sz="1400" b="1" dirty="0" smtClean="0">
              <a:solidFill>
                <a:srgbClr val="C00000"/>
              </a:solidFill>
              <a:latin typeface="Calibri" panose="020F0502020204030204" pitchFamily="34" charset="0"/>
            </a:endParaRPr>
          </a:p>
          <a:p>
            <a:pPr algn="ctr">
              <a:lnSpc>
                <a:spcPct val="90000"/>
              </a:lnSpc>
              <a:spcBef>
                <a:spcPts val="200"/>
              </a:spcBef>
            </a:pPr>
            <a:endParaRPr lang="it-IT" sz="1400" b="1" dirty="0" smtClean="0">
              <a:solidFill>
                <a:srgbClr val="C00000"/>
              </a:solidFill>
              <a:latin typeface="Calibri" panose="020F0502020204030204" pitchFamily="34" charset="0"/>
            </a:endParaRPr>
          </a:p>
          <a:p>
            <a:pPr algn="ctr">
              <a:lnSpc>
                <a:spcPct val="90000"/>
              </a:lnSpc>
              <a:spcBef>
                <a:spcPts val="200"/>
              </a:spcBef>
            </a:pPr>
            <a:r>
              <a:rPr lang="it-IT" sz="1600" b="1" spc="-20" dirty="0" smtClean="0">
                <a:solidFill>
                  <a:srgbClr val="C00000"/>
                </a:solidFill>
                <a:latin typeface="Calibri" panose="020F0502020204030204" pitchFamily="34" charset="0"/>
              </a:rPr>
              <a:t>IN ATTESA DEL DECRETO DI IMPEGNO SOMME DA PARTE DELLA REGIONE</a:t>
            </a:r>
          </a:p>
          <a:p>
            <a:pPr algn="ctr">
              <a:lnSpc>
                <a:spcPct val="90000"/>
              </a:lnSpc>
              <a:spcBef>
                <a:spcPts val="200"/>
              </a:spcBef>
            </a:pPr>
            <a:r>
              <a:rPr lang="it-IT" sz="1600" b="1" dirty="0" smtClean="0">
                <a:solidFill>
                  <a:srgbClr val="C00000"/>
                </a:solidFill>
                <a:latin typeface="Calibri" panose="020F0502020204030204" pitchFamily="34" charset="0"/>
              </a:rPr>
              <a:t>PER L’APPALTO DEI LAVORI</a:t>
            </a:r>
          </a:p>
          <a:p>
            <a:pPr algn="just">
              <a:lnSpc>
                <a:spcPct val="90000"/>
              </a:lnSpc>
              <a:spcBef>
                <a:spcPts val="200"/>
              </a:spcBef>
            </a:pPr>
            <a:endParaRPr lang="it-IT" sz="1400" b="1" dirty="0" smtClean="0">
              <a:latin typeface="Calibri" panose="020F0502020204030204" pitchFamily="34" charset="0"/>
            </a:endParaRPr>
          </a:p>
          <a:p>
            <a:pPr algn="just">
              <a:lnSpc>
                <a:spcPct val="90000"/>
              </a:lnSpc>
              <a:spcBef>
                <a:spcPts val="200"/>
              </a:spcBef>
            </a:pPr>
            <a:endParaRPr lang="it-IT" sz="1400" b="1" dirty="0">
              <a:latin typeface="Calibri" panose="020F0502020204030204" pitchFamily="34" charset="0"/>
            </a:endParaRPr>
          </a:p>
          <a:p>
            <a:pPr algn="just">
              <a:lnSpc>
                <a:spcPct val="90000"/>
              </a:lnSpc>
              <a:spcBef>
                <a:spcPts val="200"/>
              </a:spcBef>
            </a:pPr>
            <a:endParaRPr lang="it-IT" sz="1400" b="1" dirty="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pic>
        <p:nvPicPr>
          <p:cNvPr id="4" name="Immagine 3"/>
          <p:cNvPicPr>
            <a:picLocks noChangeAspect="1"/>
          </p:cNvPicPr>
          <p:nvPr/>
        </p:nvPicPr>
        <p:blipFill>
          <a:blip r:embed="rId2"/>
          <a:stretch>
            <a:fillRect/>
          </a:stretch>
        </p:blipFill>
        <p:spPr>
          <a:xfrm>
            <a:off x="6621777" y="2358848"/>
            <a:ext cx="2867663" cy="4041952"/>
          </a:xfrm>
          <a:prstGeom prst="rect">
            <a:avLst/>
          </a:prstGeom>
          <a:ln>
            <a:solidFill>
              <a:schemeClr val="tx1"/>
            </a:solidFill>
          </a:ln>
        </p:spPr>
      </p:pic>
    </p:spTree>
    <p:extLst>
      <p:ext uri="{BB962C8B-B14F-4D97-AF65-F5344CB8AC3E}">
        <p14:creationId xmlns:p14="http://schemas.microsoft.com/office/powerpoint/2010/main" val="1544563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(2013-2015)</a:t>
            </a:r>
          </a:p>
        </p:txBody>
      </p:sp>
      <p:sp>
        <p:nvSpPr>
          <p:cNvPr id="14340" name="Segnaposto contenuto 2"/>
          <p:cNvSpPr>
            <a:spLocks/>
          </p:cNvSpPr>
          <p:nvPr/>
        </p:nvSpPr>
        <p:spPr bwMode="auto">
          <a:xfrm>
            <a:off x="332423" y="2387601"/>
            <a:ext cx="6076361" cy="41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buFont typeface="Arial" panose="020B0604020202020204" pitchFamily="34" charset="0"/>
              <a:buNone/>
            </a:pPr>
            <a:r>
              <a:rPr lang="it-IT" sz="2000" b="1" u="sng" spc="-40" dirty="0" smtClean="0">
                <a:solidFill>
                  <a:srgbClr val="C00000"/>
                </a:solidFill>
                <a:latin typeface="Calibri" panose="020F0502020204030204" pitchFamily="34" charset="0"/>
              </a:rPr>
              <a:t>Realizzazione della rete fognaria nelle Vie Ripellino e Carmine dalla Via Pomara alla Via Messina Montagne (Codice ID33417)</a:t>
            </a:r>
          </a:p>
          <a:p>
            <a:pPr algn="just">
              <a:lnSpc>
                <a:spcPct val="90000"/>
              </a:lnSpc>
              <a:spcBef>
                <a:spcPts val="0"/>
              </a:spcBef>
            </a:pPr>
            <a:endParaRPr lang="it-IT" sz="105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PROGETTO ESECUTIVO Redatto da tecnici comunali, approvato in linea Tecnica e Validato dal R.U.P.</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smtClean="0">
                <a:latin typeface="Calibri" panose="020F0502020204030204" pitchFamily="34" charset="0"/>
              </a:rPr>
              <a:t>del progetto approvato: </a:t>
            </a:r>
            <a:r>
              <a:rPr lang="it-IT" sz="1800" b="1" dirty="0" smtClean="0">
                <a:solidFill>
                  <a:srgbClr val="C00000"/>
                </a:solidFill>
                <a:latin typeface="Calibri" panose="020F0502020204030204" pitchFamily="34" charset="0"/>
              </a:rPr>
              <a:t>€ 1.260.288,36</a:t>
            </a:r>
          </a:p>
          <a:p>
            <a:pPr algn="just">
              <a:lnSpc>
                <a:spcPct val="90000"/>
              </a:lnSpc>
              <a:spcBef>
                <a:spcPts val="0"/>
              </a:spcBef>
            </a:pPr>
            <a:r>
              <a:rPr lang="it-IT" sz="1600" dirty="0" smtClean="0">
                <a:latin typeface="Calibri" panose="020F0502020204030204" pitchFamily="34" charset="0"/>
              </a:rPr>
              <a:t>Di cui risorse dell’Amministrazione Comunale: </a:t>
            </a:r>
            <a:r>
              <a:rPr lang="it-IT" sz="1600" dirty="0" smtClean="0">
                <a:solidFill>
                  <a:srgbClr val="C00000"/>
                </a:solidFill>
                <a:latin typeface="Calibri" panose="020F0502020204030204" pitchFamily="34" charset="0"/>
              </a:rPr>
              <a:t>€ </a:t>
            </a:r>
            <a:r>
              <a:rPr lang="it-IT" sz="1600" dirty="0" smtClean="0">
                <a:solidFill>
                  <a:srgbClr val="C00000"/>
                </a:solidFill>
                <a:latin typeface="Calibri" panose="020F0502020204030204" pitchFamily="34" charset="0"/>
              </a:rPr>
              <a:t>399.906,28</a:t>
            </a:r>
          </a:p>
          <a:p>
            <a:pPr algn="just">
              <a:lnSpc>
                <a:spcPct val="90000"/>
              </a:lnSpc>
              <a:spcBef>
                <a:spcPts val="0"/>
              </a:spcBef>
            </a:pPr>
            <a:r>
              <a:rPr lang="it-IT" sz="1600" dirty="0" smtClean="0">
                <a:latin typeface="Calibri" panose="020F0502020204030204" pitchFamily="34" charset="0"/>
              </a:rPr>
              <a:t>(MUTUO </a:t>
            </a:r>
            <a:r>
              <a:rPr lang="it-IT" sz="1600" dirty="0" smtClean="0">
                <a:latin typeface="Calibri" panose="020F0502020204030204" pitchFamily="34" charset="0"/>
              </a:rPr>
              <a:t>in ammortamento).</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200"/>
              </a:spcBef>
            </a:pPr>
            <a:r>
              <a:rPr lang="it-IT" sz="1800" b="1" dirty="0" smtClean="0">
                <a:solidFill>
                  <a:srgbClr val="C00000"/>
                </a:solidFill>
                <a:latin typeface="Calibri" panose="020F0502020204030204" pitchFamily="34" charset="0"/>
              </a:rPr>
              <a:t>11/12/2014</a:t>
            </a:r>
            <a:r>
              <a:rPr lang="it-IT" sz="1800" b="1" dirty="0">
                <a:latin typeface="Calibri" panose="020F0502020204030204" pitchFamily="34" charset="0"/>
              </a:rPr>
              <a:t>: Approvazione progetto da parte della Giunta Comunale con Deliberazione n. 215 del 11/12/2014.</a:t>
            </a:r>
          </a:p>
          <a:p>
            <a:pPr algn="ctr">
              <a:lnSpc>
                <a:spcPct val="90000"/>
              </a:lnSpc>
              <a:spcBef>
                <a:spcPts val="200"/>
              </a:spcBef>
            </a:pPr>
            <a:endParaRPr lang="it-IT" sz="1600" b="1" dirty="0" smtClean="0">
              <a:solidFill>
                <a:srgbClr val="C00000"/>
              </a:solidFill>
              <a:latin typeface="Calibri" panose="020F0502020204030204" pitchFamily="34" charset="0"/>
            </a:endParaRPr>
          </a:p>
          <a:p>
            <a:pPr algn="ctr">
              <a:lnSpc>
                <a:spcPct val="90000"/>
              </a:lnSpc>
              <a:spcBef>
                <a:spcPts val="200"/>
              </a:spcBef>
            </a:pPr>
            <a:r>
              <a:rPr lang="it-IT" sz="1600" b="1" dirty="0" smtClean="0">
                <a:solidFill>
                  <a:srgbClr val="C00000"/>
                </a:solidFill>
                <a:latin typeface="Calibri" panose="020F0502020204030204" pitchFamily="34" charset="0"/>
              </a:rPr>
              <a:t>IN </a:t>
            </a:r>
            <a:r>
              <a:rPr lang="it-IT" sz="1600" b="1" dirty="0" smtClean="0">
                <a:solidFill>
                  <a:srgbClr val="C00000"/>
                </a:solidFill>
                <a:latin typeface="Calibri" panose="020F0502020204030204" pitchFamily="34" charset="0"/>
              </a:rPr>
              <a:t>ATTESA DEL DECRETO DI FINANZIAMENTO ED IMPEGNO SOMME DA PARTE DELLA REGIONE PER L’APPALTO DEI LAVORI</a:t>
            </a:r>
            <a:endParaRPr lang="it-IT" sz="1600" b="1" dirty="0">
              <a:solidFill>
                <a:srgbClr val="C00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pic>
        <p:nvPicPr>
          <p:cNvPr id="2" name="Immagine 1"/>
          <p:cNvPicPr>
            <a:picLocks noChangeAspect="1"/>
          </p:cNvPicPr>
          <p:nvPr/>
        </p:nvPicPr>
        <p:blipFill>
          <a:blip r:embed="rId2"/>
          <a:stretch>
            <a:fillRect/>
          </a:stretch>
        </p:blipFill>
        <p:spPr>
          <a:xfrm>
            <a:off x="6614161" y="2387601"/>
            <a:ext cx="2970212" cy="4186493"/>
          </a:xfrm>
          <a:prstGeom prst="rect">
            <a:avLst/>
          </a:prstGeom>
          <a:ln>
            <a:solidFill>
              <a:schemeClr val="tx1"/>
            </a:solidFill>
          </a:ln>
        </p:spPr>
      </p:pic>
    </p:spTree>
    <p:extLst>
      <p:ext uri="{BB962C8B-B14F-4D97-AF65-F5344CB8AC3E}">
        <p14:creationId xmlns:p14="http://schemas.microsoft.com/office/powerpoint/2010/main" val="2645588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(2013-2015)</a:t>
            </a:r>
          </a:p>
        </p:txBody>
      </p:sp>
      <p:sp>
        <p:nvSpPr>
          <p:cNvPr id="14340" name="Segnaposto contenuto 2"/>
          <p:cNvSpPr>
            <a:spLocks/>
          </p:cNvSpPr>
          <p:nvPr/>
        </p:nvSpPr>
        <p:spPr bwMode="auto">
          <a:xfrm>
            <a:off x="332423" y="2387601"/>
            <a:ext cx="6076361" cy="41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buFont typeface="Arial" panose="020B0604020202020204" pitchFamily="34" charset="0"/>
              <a:buNone/>
            </a:pPr>
            <a:r>
              <a:rPr lang="it-IT" sz="2000" b="1" u="sng" spc="-40" dirty="0" smtClean="0">
                <a:solidFill>
                  <a:srgbClr val="C00000"/>
                </a:solidFill>
                <a:latin typeface="Calibri" panose="020F0502020204030204" pitchFamily="34" charset="0"/>
              </a:rPr>
              <a:t>Rete fognante Sferracavallo (Codice ID33418)</a:t>
            </a:r>
          </a:p>
          <a:p>
            <a:pPr algn="just">
              <a:lnSpc>
                <a:spcPct val="90000"/>
              </a:lnSpc>
              <a:spcBef>
                <a:spcPts val="0"/>
              </a:spcBef>
            </a:pPr>
            <a:endParaRPr lang="it-IT" sz="1600" b="1" dirty="0" smtClean="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PROGETTO </a:t>
            </a:r>
            <a:r>
              <a:rPr lang="it-IT" sz="1800" b="1" dirty="0" smtClean="0">
                <a:latin typeface="Calibri" panose="020F0502020204030204" pitchFamily="34" charset="0"/>
              </a:rPr>
              <a:t>ESECUTIVO Approvato in linea Tecnica e Validato dal R.U.P.</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smtClean="0">
                <a:latin typeface="Calibri" panose="020F0502020204030204" pitchFamily="34" charset="0"/>
              </a:rPr>
              <a:t>del progetto approvato: </a:t>
            </a:r>
            <a:r>
              <a:rPr lang="it-IT" sz="1800" b="1" dirty="0" smtClean="0">
                <a:solidFill>
                  <a:srgbClr val="C00000"/>
                </a:solidFill>
                <a:latin typeface="Calibri" panose="020F0502020204030204" pitchFamily="34" charset="0"/>
              </a:rPr>
              <a:t>€ 4.814.000,00</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200"/>
              </a:spcBef>
            </a:pPr>
            <a:r>
              <a:rPr lang="it-IT" sz="1800" b="1" dirty="0">
                <a:solidFill>
                  <a:srgbClr val="C00000"/>
                </a:solidFill>
                <a:latin typeface="Calibri" panose="020F0502020204030204" pitchFamily="34" charset="0"/>
              </a:rPr>
              <a:t>23/10/2014</a:t>
            </a:r>
            <a:r>
              <a:rPr lang="it-IT" sz="1800" b="1" dirty="0">
                <a:latin typeface="Calibri" panose="020F0502020204030204" pitchFamily="34" charset="0"/>
              </a:rPr>
              <a:t>: Approvazione progetto da parte della Giunta Comunale con Deliberazione n. 173 del 23/10/2014.</a:t>
            </a:r>
          </a:p>
          <a:p>
            <a:pPr algn="just">
              <a:lnSpc>
                <a:spcPct val="90000"/>
              </a:lnSpc>
              <a:spcBef>
                <a:spcPts val="200"/>
              </a:spcBef>
            </a:pPr>
            <a:endParaRPr lang="it-IT" sz="1800" b="1" dirty="0">
              <a:latin typeface="Calibri" panose="020F0502020204030204" pitchFamily="34" charset="0"/>
            </a:endParaRPr>
          </a:p>
          <a:p>
            <a:pPr algn="just">
              <a:lnSpc>
                <a:spcPct val="90000"/>
              </a:lnSpc>
              <a:spcBef>
                <a:spcPts val="200"/>
              </a:spcBef>
            </a:pPr>
            <a:endParaRPr lang="it-IT" sz="1400" b="1" dirty="0">
              <a:latin typeface="Calibri" panose="020F0502020204030204" pitchFamily="34" charset="0"/>
            </a:endParaRPr>
          </a:p>
          <a:p>
            <a:pPr algn="ctr">
              <a:lnSpc>
                <a:spcPct val="90000"/>
              </a:lnSpc>
              <a:spcBef>
                <a:spcPts val="200"/>
              </a:spcBef>
            </a:pPr>
            <a:r>
              <a:rPr lang="it-IT" sz="1600" b="1" dirty="0" smtClean="0">
                <a:solidFill>
                  <a:srgbClr val="C00000"/>
                </a:solidFill>
                <a:latin typeface="Calibri" panose="020F0502020204030204" pitchFamily="34" charset="0"/>
              </a:rPr>
              <a:t>IN ATTESA DEL DECRETO DI IMPEGNO SOMME DA PARTE DELLA REGIONE PER L’APPALTO DEI LAVORI</a:t>
            </a:r>
            <a:endParaRPr lang="it-IT" sz="1600" b="1" dirty="0">
              <a:solidFill>
                <a:srgbClr val="C00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pic>
        <p:nvPicPr>
          <p:cNvPr id="3" name="Immagine 2"/>
          <p:cNvPicPr>
            <a:picLocks noChangeAspect="1"/>
          </p:cNvPicPr>
          <p:nvPr/>
        </p:nvPicPr>
        <p:blipFill>
          <a:blip r:embed="rId2"/>
          <a:stretch>
            <a:fillRect/>
          </a:stretch>
        </p:blipFill>
        <p:spPr>
          <a:xfrm>
            <a:off x="6649625" y="2387601"/>
            <a:ext cx="2934748" cy="4136507"/>
          </a:xfrm>
          <a:prstGeom prst="rect">
            <a:avLst/>
          </a:prstGeom>
          <a:ln>
            <a:solidFill>
              <a:schemeClr val="tx1"/>
            </a:solidFill>
          </a:ln>
        </p:spPr>
      </p:pic>
    </p:spTree>
    <p:extLst>
      <p:ext uri="{BB962C8B-B14F-4D97-AF65-F5344CB8AC3E}">
        <p14:creationId xmlns:p14="http://schemas.microsoft.com/office/powerpoint/2010/main" val="3059551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(2013-2015)</a:t>
            </a:r>
          </a:p>
        </p:txBody>
      </p:sp>
      <p:sp>
        <p:nvSpPr>
          <p:cNvPr id="14340" name="Segnaposto contenuto 2"/>
          <p:cNvSpPr>
            <a:spLocks/>
          </p:cNvSpPr>
          <p:nvPr/>
        </p:nvSpPr>
        <p:spPr bwMode="auto">
          <a:xfrm>
            <a:off x="332423" y="2387601"/>
            <a:ext cx="6076361" cy="433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buFont typeface="Arial" panose="020B0604020202020204" pitchFamily="34" charset="0"/>
              <a:buNone/>
            </a:pPr>
            <a:r>
              <a:rPr lang="it-IT" sz="2000" b="1" u="sng" dirty="0" smtClean="0">
                <a:solidFill>
                  <a:srgbClr val="C00000"/>
                </a:solidFill>
                <a:latin typeface="Calibri" panose="020F0502020204030204" pitchFamily="34" charset="0"/>
              </a:rPr>
              <a:t>Fognatura a sistema separato nella Via Agnetta e nella Via Etna </a:t>
            </a:r>
            <a:r>
              <a:rPr lang="it-IT" sz="2000" b="1" u="sng" spc="-40" dirty="0" smtClean="0">
                <a:solidFill>
                  <a:srgbClr val="C00000"/>
                </a:solidFill>
                <a:latin typeface="Calibri" panose="020F0502020204030204" pitchFamily="34" charset="0"/>
              </a:rPr>
              <a:t>nel quartiere Villagrazia (Codice ID33419)</a:t>
            </a:r>
          </a:p>
          <a:p>
            <a:pPr algn="just">
              <a:lnSpc>
                <a:spcPct val="90000"/>
              </a:lnSpc>
              <a:spcBef>
                <a:spcPts val="0"/>
              </a:spcBef>
            </a:pPr>
            <a:endParaRPr lang="it-IT" sz="1050" b="1" dirty="0" smtClean="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PROGETTO </a:t>
            </a:r>
            <a:r>
              <a:rPr lang="it-IT" sz="1800" b="1" dirty="0" smtClean="0">
                <a:latin typeface="Calibri" panose="020F0502020204030204" pitchFamily="34" charset="0"/>
              </a:rPr>
              <a:t>ESECUTIVO Redatto da tecnici comunali, approvato in linea Tecnica e Validato dal R.U.P.</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smtClean="0">
                <a:latin typeface="Calibri" panose="020F0502020204030204" pitchFamily="34" charset="0"/>
              </a:rPr>
              <a:t>del progetto approvato: </a:t>
            </a:r>
            <a:r>
              <a:rPr lang="it-IT" sz="1800" b="1" dirty="0" smtClean="0">
                <a:solidFill>
                  <a:srgbClr val="C00000"/>
                </a:solidFill>
                <a:latin typeface="Calibri" panose="020F0502020204030204" pitchFamily="34" charset="0"/>
              </a:rPr>
              <a:t>€ 1.447.412,78</a:t>
            </a:r>
          </a:p>
          <a:p>
            <a:pPr algn="just">
              <a:lnSpc>
                <a:spcPct val="90000"/>
              </a:lnSpc>
              <a:spcBef>
                <a:spcPts val="0"/>
              </a:spcBef>
            </a:pPr>
            <a:r>
              <a:rPr lang="it-IT" sz="1600" dirty="0" smtClean="0">
                <a:latin typeface="Calibri" panose="020F0502020204030204" pitchFamily="34" charset="0"/>
              </a:rPr>
              <a:t>Di cui risorse dell’Amministrazione Comunale: </a:t>
            </a:r>
            <a:r>
              <a:rPr lang="it-IT" sz="1600" dirty="0" smtClean="0">
                <a:solidFill>
                  <a:srgbClr val="C00000"/>
                </a:solidFill>
                <a:latin typeface="Calibri" panose="020F0502020204030204" pitchFamily="34" charset="0"/>
              </a:rPr>
              <a:t>€ </a:t>
            </a:r>
            <a:r>
              <a:rPr lang="it-IT" sz="1600" dirty="0" smtClean="0">
                <a:solidFill>
                  <a:srgbClr val="C00000"/>
                </a:solidFill>
                <a:latin typeface="Calibri" panose="020F0502020204030204" pitchFamily="34" charset="0"/>
              </a:rPr>
              <a:t>597.412,78</a:t>
            </a:r>
          </a:p>
          <a:p>
            <a:pPr algn="just">
              <a:lnSpc>
                <a:spcPct val="90000"/>
              </a:lnSpc>
              <a:spcBef>
                <a:spcPts val="0"/>
              </a:spcBef>
            </a:pPr>
            <a:r>
              <a:rPr lang="it-IT" sz="1600" dirty="0" smtClean="0">
                <a:latin typeface="Calibri" panose="020F0502020204030204" pitchFamily="34" charset="0"/>
              </a:rPr>
              <a:t>(MUTUO </a:t>
            </a:r>
            <a:r>
              <a:rPr lang="it-IT" sz="1600" dirty="0" smtClean="0">
                <a:latin typeface="Calibri" panose="020F0502020204030204" pitchFamily="34" charset="0"/>
              </a:rPr>
              <a:t>in ammortamento).</a:t>
            </a:r>
          </a:p>
          <a:p>
            <a:pPr algn="just">
              <a:lnSpc>
                <a:spcPct val="90000"/>
              </a:lnSpc>
              <a:spcBef>
                <a:spcPts val="0"/>
              </a:spcBef>
            </a:pPr>
            <a:endParaRPr lang="it-IT" sz="900" b="1" dirty="0" smtClean="0">
              <a:latin typeface="Calibri" panose="020F0502020204030204" pitchFamily="34" charset="0"/>
            </a:endParaRPr>
          </a:p>
          <a:p>
            <a:pPr algn="just">
              <a:lnSpc>
                <a:spcPct val="90000"/>
              </a:lnSpc>
              <a:spcBef>
                <a:spcPts val="0"/>
              </a:spcBef>
            </a:pPr>
            <a:r>
              <a:rPr lang="it-IT" sz="1800" b="1" dirty="0" smtClean="0">
                <a:solidFill>
                  <a:srgbClr val="C00000"/>
                </a:solidFill>
                <a:latin typeface="Calibri" panose="020F0502020204030204" pitchFamily="34" charset="0"/>
              </a:rPr>
              <a:t>1</a:t>
            </a:r>
            <a:r>
              <a:rPr lang="it-IT" sz="1800" b="1" dirty="0">
                <a:solidFill>
                  <a:srgbClr val="C00000"/>
                </a:solidFill>
                <a:latin typeface="Calibri" panose="020F0502020204030204" pitchFamily="34" charset="0"/>
              </a:rPr>
              <a:t>1/12/2014</a:t>
            </a:r>
            <a:r>
              <a:rPr lang="it-IT" sz="1800" b="1" dirty="0" smtClean="0">
                <a:latin typeface="Calibri" panose="020F0502020204030204" pitchFamily="34" charset="0"/>
              </a:rPr>
              <a:t>: Approvazione </a:t>
            </a:r>
            <a:r>
              <a:rPr lang="it-IT" sz="1800" b="1" dirty="0">
                <a:latin typeface="Calibri" panose="020F0502020204030204" pitchFamily="34" charset="0"/>
              </a:rPr>
              <a:t>progetto da parte della Giunta Comunale con Deliberazione n.224 del 11/12/2014</a:t>
            </a:r>
            <a:r>
              <a:rPr lang="it-IT" sz="1800" b="1" dirty="0" smtClean="0">
                <a:latin typeface="Calibri" panose="020F0502020204030204" pitchFamily="34" charset="0"/>
              </a:rPr>
              <a:t>.</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endParaRPr lang="it-IT" sz="1800" b="1" dirty="0">
              <a:latin typeface="Calibri" panose="020F0502020204030204" pitchFamily="34" charset="0"/>
            </a:endParaRPr>
          </a:p>
          <a:p>
            <a:pPr algn="ctr">
              <a:lnSpc>
                <a:spcPct val="90000"/>
              </a:lnSpc>
              <a:spcBef>
                <a:spcPts val="200"/>
              </a:spcBef>
            </a:pPr>
            <a:r>
              <a:rPr lang="it-IT" sz="1600" b="1" dirty="0" smtClean="0">
                <a:solidFill>
                  <a:srgbClr val="C00000"/>
                </a:solidFill>
                <a:latin typeface="Calibri" panose="020F0502020204030204" pitchFamily="34" charset="0"/>
              </a:rPr>
              <a:t>IN </a:t>
            </a:r>
            <a:r>
              <a:rPr lang="it-IT" sz="1600" b="1" dirty="0" smtClean="0">
                <a:solidFill>
                  <a:srgbClr val="C00000"/>
                </a:solidFill>
                <a:latin typeface="Calibri" panose="020F0502020204030204" pitchFamily="34" charset="0"/>
              </a:rPr>
              <a:t>ATTESA DEL DECRETO DI IMPEGNO SOMME DA PARTE DELLA REGIONE PER L’APPALTO DEI LAVORI</a:t>
            </a:r>
            <a:endParaRPr lang="it-IT" sz="1600" b="1" dirty="0">
              <a:solidFill>
                <a:srgbClr val="C00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pic>
        <p:nvPicPr>
          <p:cNvPr id="2" name="Immagine 1"/>
          <p:cNvPicPr>
            <a:picLocks noChangeAspect="1"/>
          </p:cNvPicPr>
          <p:nvPr/>
        </p:nvPicPr>
        <p:blipFill>
          <a:blip r:embed="rId2"/>
          <a:stretch>
            <a:fillRect/>
          </a:stretch>
        </p:blipFill>
        <p:spPr>
          <a:xfrm>
            <a:off x="6528069" y="2418080"/>
            <a:ext cx="3056304" cy="4307840"/>
          </a:xfrm>
          <a:prstGeom prst="rect">
            <a:avLst/>
          </a:prstGeom>
          <a:ln>
            <a:solidFill>
              <a:schemeClr val="tx1"/>
            </a:solidFill>
          </a:ln>
        </p:spPr>
      </p:pic>
    </p:spTree>
    <p:extLst>
      <p:ext uri="{BB962C8B-B14F-4D97-AF65-F5344CB8AC3E}">
        <p14:creationId xmlns:p14="http://schemas.microsoft.com/office/powerpoint/2010/main" val="2713932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(2013-2015)</a:t>
            </a:r>
          </a:p>
        </p:txBody>
      </p:sp>
      <p:sp>
        <p:nvSpPr>
          <p:cNvPr id="14340" name="Segnaposto contenuto 2"/>
          <p:cNvSpPr>
            <a:spLocks/>
          </p:cNvSpPr>
          <p:nvPr/>
        </p:nvSpPr>
        <p:spPr bwMode="auto">
          <a:xfrm>
            <a:off x="332423" y="2387601"/>
            <a:ext cx="6076361" cy="433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buFont typeface="Arial" panose="020B0604020202020204" pitchFamily="34" charset="0"/>
              <a:buNone/>
            </a:pPr>
            <a:r>
              <a:rPr lang="it-IT" sz="2000" b="1" u="sng" dirty="0" smtClean="0">
                <a:solidFill>
                  <a:srgbClr val="C00000"/>
                </a:solidFill>
                <a:latin typeface="Calibri" panose="020F0502020204030204" pitchFamily="34" charset="0"/>
              </a:rPr>
              <a:t>Fognatura a sistema separato in Via Valenza nel quartiere Villagrazia (Codice ID33420)</a:t>
            </a:r>
            <a:endParaRPr lang="it-IT" sz="2000" b="1" u="sng" spc="-40" dirty="0" smtClean="0">
              <a:solidFill>
                <a:srgbClr val="C00000"/>
              </a:solidFill>
              <a:latin typeface="Calibri" panose="020F0502020204030204" pitchFamily="34" charset="0"/>
            </a:endParaRPr>
          </a:p>
          <a:p>
            <a:pPr algn="just">
              <a:lnSpc>
                <a:spcPct val="90000"/>
              </a:lnSpc>
              <a:spcBef>
                <a:spcPts val="0"/>
              </a:spcBef>
            </a:pPr>
            <a:endParaRPr lang="it-IT" sz="1050" b="1" dirty="0" smtClean="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PROGETTO </a:t>
            </a:r>
            <a:r>
              <a:rPr lang="it-IT" sz="1800" b="1" dirty="0" smtClean="0">
                <a:latin typeface="Calibri" panose="020F0502020204030204" pitchFamily="34" charset="0"/>
              </a:rPr>
              <a:t>ESECUTIVO Redatto da tecnici comunali, approvato in linea Tecnica e Validato dal R.U.P.</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smtClean="0">
                <a:latin typeface="Calibri" panose="020F0502020204030204" pitchFamily="34" charset="0"/>
              </a:rPr>
              <a:t>del progetto approvato: </a:t>
            </a:r>
            <a:r>
              <a:rPr lang="it-IT" sz="1800" b="1" dirty="0" smtClean="0">
                <a:solidFill>
                  <a:srgbClr val="C00000"/>
                </a:solidFill>
                <a:latin typeface="Calibri" panose="020F0502020204030204" pitchFamily="34" charset="0"/>
              </a:rPr>
              <a:t>€ 1.174.726,05</a:t>
            </a:r>
          </a:p>
          <a:p>
            <a:pPr algn="just">
              <a:lnSpc>
                <a:spcPct val="90000"/>
              </a:lnSpc>
              <a:spcBef>
                <a:spcPts val="0"/>
              </a:spcBef>
            </a:pPr>
            <a:r>
              <a:rPr lang="it-IT" sz="1600" dirty="0" smtClean="0">
                <a:latin typeface="Calibri" panose="020F0502020204030204" pitchFamily="34" charset="0"/>
              </a:rPr>
              <a:t>Di cui risorse dell’Amministrazione Comunale: </a:t>
            </a:r>
            <a:r>
              <a:rPr lang="it-IT" sz="1600" dirty="0" smtClean="0">
                <a:solidFill>
                  <a:srgbClr val="C00000"/>
                </a:solidFill>
                <a:latin typeface="Calibri" panose="020F0502020204030204" pitchFamily="34" charset="0"/>
              </a:rPr>
              <a:t>€ </a:t>
            </a:r>
            <a:r>
              <a:rPr lang="it-IT" sz="1600" dirty="0" smtClean="0">
                <a:solidFill>
                  <a:srgbClr val="C00000"/>
                </a:solidFill>
                <a:latin typeface="Calibri" panose="020F0502020204030204" pitchFamily="34" charset="0"/>
              </a:rPr>
              <a:t>474.762,05</a:t>
            </a:r>
          </a:p>
          <a:p>
            <a:pPr algn="just">
              <a:lnSpc>
                <a:spcPct val="90000"/>
              </a:lnSpc>
              <a:spcBef>
                <a:spcPts val="0"/>
              </a:spcBef>
            </a:pPr>
            <a:r>
              <a:rPr lang="it-IT" sz="1600" dirty="0" smtClean="0">
                <a:latin typeface="Calibri" panose="020F0502020204030204" pitchFamily="34" charset="0"/>
              </a:rPr>
              <a:t>(MUTUO </a:t>
            </a:r>
            <a:r>
              <a:rPr lang="it-IT" sz="1600" dirty="0" smtClean="0">
                <a:latin typeface="Calibri" panose="020F0502020204030204" pitchFamily="34" charset="0"/>
              </a:rPr>
              <a:t>in ammortamento).</a:t>
            </a:r>
          </a:p>
          <a:p>
            <a:pPr algn="just">
              <a:lnSpc>
                <a:spcPct val="90000"/>
              </a:lnSpc>
              <a:spcBef>
                <a:spcPts val="0"/>
              </a:spcBef>
            </a:pPr>
            <a:endParaRPr lang="it-IT" sz="900" b="1" dirty="0" smtClean="0">
              <a:latin typeface="Calibri" panose="020F0502020204030204" pitchFamily="34" charset="0"/>
            </a:endParaRPr>
          </a:p>
          <a:p>
            <a:pPr algn="just">
              <a:lnSpc>
                <a:spcPct val="90000"/>
              </a:lnSpc>
              <a:spcBef>
                <a:spcPts val="200"/>
              </a:spcBef>
            </a:pPr>
            <a:r>
              <a:rPr lang="it-IT" sz="1800" b="1" dirty="0" smtClean="0">
                <a:solidFill>
                  <a:srgbClr val="C00000"/>
                </a:solidFill>
                <a:latin typeface="Calibri" panose="020F0502020204030204" pitchFamily="34" charset="0"/>
              </a:rPr>
              <a:t>1</a:t>
            </a:r>
            <a:r>
              <a:rPr lang="it-IT" sz="1800" b="1" dirty="0">
                <a:solidFill>
                  <a:srgbClr val="C00000"/>
                </a:solidFill>
                <a:latin typeface="Calibri" panose="020F0502020204030204" pitchFamily="34" charset="0"/>
              </a:rPr>
              <a:t>1/12/2014</a:t>
            </a:r>
            <a:r>
              <a:rPr lang="it-IT" sz="1800" b="1" dirty="0" smtClean="0">
                <a:latin typeface="Calibri" panose="020F0502020204030204" pitchFamily="34" charset="0"/>
              </a:rPr>
              <a:t>: Approvazione </a:t>
            </a:r>
            <a:r>
              <a:rPr lang="it-IT" sz="1800" b="1" dirty="0">
                <a:latin typeface="Calibri" panose="020F0502020204030204" pitchFamily="34" charset="0"/>
              </a:rPr>
              <a:t>progetto da parte della Giunta Comunale con Deliberazione </a:t>
            </a:r>
            <a:r>
              <a:rPr lang="it-IT" sz="1800" b="1" dirty="0" smtClean="0">
                <a:latin typeface="Calibri" panose="020F0502020204030204" pitchFamily="34" charset="0"/>
              </a:rPr>
              <a:t>n.223 </a:t>
            </a:r>
            <a:r>
              <a:rPr lang="it-IT" sz="1800" b="1" dirty="0">
                <a:latin typeface="Calibri" panose="020F0502020204030204" pitchFamily="34" charset="0"/>
              </a:rPr>
              <a:t>del 11/12/2014</a:t>
            </a:r>
            <a:r>
              <a:rPr lang="it-IT" sz="1800" b="1" dirty="0" smtClean="0">
                <a:latin typeface="Calibri" panose="020F0502020204030204" pitchFamily="34" charset="0"/>
              </a:rPr>
              <a:t>.</a:t>
            </a:r>
          </a:p>
          <a:p>
            <a:pPr algn="just">
              <a:lnSpc>
                <a:spcPct val="90000"/>
              </a:lnSpc>
              <a:spcBef>
                <a:spcPts val="200"/>
              </a:spcBef>
            </a:pPr>
            <a:endParaRPr lang="it-IT" sz="1800" b="1" dirty="0">
              <a:latin typeface="Calibri" panose="020F0502020204030204" pitchFamily="34" charset="0"/>
            </a:endParaRPr>
          </a:p>
          <a:p>
            <a:pPr algn="ctr">
              <a:lnSpc>
                <a:spcPct val="90000"/>
              </a:lnSpc>
              <a:spcBef>
                <a:spcPts val="200"/>
              </a:spcBef>
            </a:pPr>
            <a:r>
              <a:rPr lang="it-IT" sz="1600" b="1" dirty="0" smtClean="0">
                <a:solidFill>
                  <a:srgbClr val="C00000"/>
                </a:solidFill>
                <a:latin typeface="Calibri" panose="020F0502020204030204" pitchFamily="34" charset="0"/>
              </a:rPr>
              <a:t>IN </a:t>
            </a:r>
            <a:r>
              <a:rPr lang="it-IT" sz="1600" b="1" dirty="0" smtClean="0">
                <a:solidFill>
                  <a:srgbClr val="C00000"/>
                </a:solidFill>
                <a:latin typeface="Calibri" panose="020F0502020204030204" pitchFamily="34" charset="0"/>
              </a:rPr>
              <a:t>ATTESA DEL DECRETO DI IMPEGNO SOMME DA PARTE DELLA REGIONE PER L’APPALTO DEI LAVORI</a:t>
            </a:r>
            <a:endParaRPr lang="it-IT" sz="1600" b="1" dirty="0">
              <a:solidFill>
                <a:srgbClr val="C00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pic>
        <p:nvPicPr>
          <p:cNvPr id="3" name="Immagine 2"/>
          <p:cNvPicPr>
            <a:picLocks noChangeAspect="1"/>
          </p:cNvPicPr>
          <p:nvPr/>
        </p:nvPicPr>
        <p:blipFill>
          <a:blip r:embed="rId2"/>
          <a:stretch>
            <a:fillRect/>
          </a:stretch>
        </p:blipFill>
        <p:spPr>
          <a:xfrm>
            <a:off x="6506443" y="2387601"/>
            <a:ext cx="3077929" cy="4338319"/>
          </a:xfrm>
          <a:prstGeom prst="rect">
            <a:avLst/>
          </a:prstGeom>
          <a:ln>
            <a:solidFill>
              <a:schemeClr val="tx1"/>
            </a:solidFill>
          </a:ln>
        </p:spPr>
      </p:pic>
    </p:spTree>
    <p:extLst>
      <p:ext uri="{BB962C8B-B14F-4D97-AF65-F5344CB8AC3E}">
        <p14:creationId xmlns:p14="http://schemas.microsoft.com/office/powerpoint/2010/main" val="107220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(2013-2015)</a:t>
            </a:r>
          </a:p>
        </p:txBody>
      </p:sp>
      <p:sp>
        <p:nvSpPr>
          <p:cNvPr id="14340" name="Segnaposto contenuto 2"/>
          <p:cNvSpPr>
            <a:spLocks/>
          </p:cNvSpPr>
          <p:nvPr/>
        </p:nvSpPr>
        <p:spPr bwMode="auto">
          <a:xfrm>
            <a:off x="332423" y="2387601"/>
            <a:ext cx="6076361" cy="433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buFont typeface="Arial" panose="020B0604020202020204" pitchFamily="34" charset="0"/>
              <a:buNone/>
            </a:pPr>
            <a:r>
              <a:rPr lang="it-IT" sz="2000" b="1" u="sng" dirty="0" smtClean="0">
                <a:solidFill>
                  <a:srgbClr val="C00000"/>
                </a:solidFill>
                <a:latin typeface="Calibri" panose="020F0502020204030204" pitchFamily="34" charset="0"/>
              </a:rPr>
              <a:t>Razionalizzazione delle fognature della zona compresa tra la Via Castellana e il Canale Passo di Rigano con l'eliminazione dei relativi scarichi fognari nel Canale (Codice ID33526)</a:t>
            </a:r>
            <a:endParaRPr lang="it-IT" sz="2000" b="1" u="sng" spc="-40" dirty="0" smtClean="0">
              <a:solidFill>
                <a:srgbClr val="C00000"/>
              </a:solidFill>
              <a:latin typeface="Calibri" panose="020F0502020204030204" pitchFamily="34" charset="0"/>
            </a:endParaRPr>
          </a:p>
          <a:p>
            <a:pPr algn="just">
              <a:lnSpc>
                <a:spcPct val="90000"/>
              </a:lnSpc>
              <a:spcBef>
                <a:spcPts val="0"/>
              </a:spcBef>
            </a:pPr>
            <a:endParaRPr lang="it-IT" sz="105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PROGETTO ESECUTIVO Approvato in linea Tecnica e Validato dal R.U.P.</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smtClean="0">
                <a:latin typeface="Calibri" panose="020F0502020204030204" pitchFamily="34" charset="0"/>
              </a:rPr>
              <a:t>del progetto approvato: </a:t>
            </a:r>
            <a:r>
              <a:rPr lang="it-IT" sz="1800" b="1" dirty="0" smtClean="0">
                <a:solidFill>
                  <a:srgbClr val="C00000"/>
                </a:solidFill>
                <a:latin typeface="Calibri" panose="020F0502020204030204" pitchFamily="34" charset="0"/>
              </a:rPr>
              <a:t>€ 10.202.769,08</a:t>
            </a:r>
          </a:p>
          <a:p>
            <a:pPr algn="just">
              <a:lnSpc>
                <a:spcPct val="90000"/>
              </a:lnSpc>
              <a:spcBef>
                <a:spcPts val="0"/>
              </a:spcBef>
            </a:pPr>
            <a:r>
              <a:rPr lang="it-IT" sz="1600" dirty="0" smtClean="0">
                <a:latin typeface="Calibri" panose="020F0502020204030204" pitchFamily="34" charset="0"/>
              </a:rPr>
              <a:t>Di cui risorse dell’Amministrazione Comunale: </a:t>
            </a:r>
            <a:r>
              <a:rPr lang="it-IT" sz="1600" dirty="0" smtClean="0">
                <a:solidFill>
                  <a:srgbClr val="C00000"/>
                </a:solidFill>
                <a:latin typeface="Calibri" panose="020F0502020204030204" pitchFamily="34" charset="0"/>
              </a:rPr>
              <a:t>€ 848.316,77 </a:t>
            </a:r>
          </a:p>
          <a:p>
            <a:pPr algn="just">
              <a:lnSpc>
                <a:spcPct val="90000"/>
              </a:lnSpc>
              <a:spcBef>
                <a:spcPts val="0"/>
              </a:spcBef>
            </a:pPr>
            <a:endParaRPr lang="it-IT" sz="1800" dirty="0">
              <a:solidFill>
                <a:srgbClr val="C00000"/>
              </a:solidFill>
              <a:latin typeface="Calibri" panose="020F0502020204030204" pitchFamily="34" charset="0"/>
            </a:endParaRPr>
          </a:p>
          <a:p>
            <a:pPr algn="just">
              <a:lnSpc>
                <a:spcPct val="90000"/>
              </a:lnSpc>
              <a:spcBef>
                <a:spcPts val="200"/>
              </a:spcBef>
            </a:pPr>
            <a:r>
              <a:rPr lang="it-IT" sz="1800" b="1" dirty="0" smtClean="0">
                <a:solidFill>
                  <a:srgbClr val="C00000"/>
                </a:solidFill>
                <a:latin typeface="Calibri" panose="020F0502020204030204" pitchFamily="34" charset="0"/>
              </a:rPr>
              <a:t>17/12/2015</a:t>
            </a:r>
            <a:r>
              <a:rPr lang="it-IT" sz="1800" b="1" dirty="0" smtClean="0">
                <a:latin typeface="Calibri" panose="020F0502020204030204" pitchFamily="34" charset="0"/>
              </a:rPr>
              <a:t>: Approvazione </a:t>
            </a:r>
            <a:r>
              <a:rPr lang="it-IT" sz="1800" b="1" dirty="0">
                <a:latin typeface="Calibri" panose="020F0502020204030204" pitchFamily="34" charset="0"/>
              </a:rPr>
              <a:t>progetto da parte della Giunta Comunale con Deliberazione </a:t>
            </a:r>
            <a:r>
              <a:rPr lang="it-IT" sz="1800" b="1" dirty="0" smtClean="0">
                <a:latin typeface="Calibri" panose="020F0502020204030204" pitchFamily="34" charset="0"/>
              </a:rPr>
              <a:t>n.218 del 17/12/2015</a:t>
            </a:r>
            <a:r>
              <a:rPr lang="it-IT" sz="1800" b="1" dirty="0" smtClean="0">
                <a:latin typeface="Calibri" panose="020F0502020204030204" pitchFamily="34" charset="0"/>
              </a:rPr>
              <a:t>.</a:t>
            </a:r>
          </a:p>
          <a:p>
            <a:pPr algn="just">
              <a:lnSpc>
                <a:spcPct val="90000"/>
              </a:lnSpc>
              <a:spcBef>
                <a:spcPts val="200"/>
              </a:spcBef>
            </a:pPr>
            <a:endParaRPr lang="it-IT" sz="1800" b="1" dirty="0">
              <a:latin typeface="Calibri" panose="020F0502020204030204" pitchFamily="34" charset="0"/>
            </a:endParaRPr>
          </a:p>
          <a:p>
            <a:pPr algn="ctr">
              <a:lnSpc>
                <a:spcPct val="90000"/>
              </a:lnSpc>
              <a:spcBef>
                <a:spcPts val="200"/>
              </a:spcBef>
            </a:pPr>
            <a:r>
              <a:rPr lang="it-IT" sz="1600" b="1" dirty="0" smtClean="0">
                <a:solidFill>
                  <a:srgbClr val="C00000"/>
                </a:solidFill>
                <a:latin typeface="Calibri" panose="020F0502020204030204" pitchFamily="34" charset="0"/>
              </a:rPr>
              <a:t>IN </a:t>
            </a:r>
            <a:r>
              <a:rPr lang="it-IT" sz="1600" b="1" dirty="0" smtClean="0">
                <a:solidFill>
                  <a:srgbClr val="C00000"/>
                </a:solidFill>
                <a:latin typeface="Calibri" panose="020F0502020204030204" pitchFamily="34" charset="0"/>
              </a:rPr>
              <a:t>ATTESA DEL DECRETO DI FINANZIAMENTO ED IMPEGNO SOMME DA PARTE DELLA REGIONE PER L’APPALTO DEI LAVORI</a:t>
            </a:r>
          </a:p>
          <a:p>
            <a:pPr algn="ctr">
              <a:lnSpc>
                <a:spcPct val="90000"/>
              </a:lnSpc>
              <a:spcBef>
                <a:spcPts val="200"/>
              </a:spcBef>
            </a:pPr>
            <a:endParaRPr lang="it-IT" sz="700" b="1" dirty="0">
              <a:solidFill>
                <a:srgbClr val="C00000"/>
              </a:solidFill>
              <a:latin typeface="Calibri" panose="020F0502020204030204" pitchFamily="34" charset="0"/>
            </a:endParaRPr>
          </a:p>
          <a:p>
            <a:pPr algn="ctr">
              <a:lnSpc>
                <a:spcPct val="90000"/>
              </a:lnSpc>
              <a:spcBef>
                <a:spcPts val="200"/>
              </a:spcBef>
            </a:pPr>
            <a:r>
              <a:rPr lang="it-IT" sz="1600" b="1" dirty="0" smtClean="0">
                <a:solidFill>
                  <a:srgbClr val="0033CC"/>
                </a:solidFill>
                <a:latin typeface="Calibri" panose="020F0502020204030204" pitchFamily="34" charset="0"/>
              </a:rPr>
              <a:t>(</a:t>
            </a:r>
            <a:r>
              <a:rPr lang="it-IT" sz="1600" b="1" u="sng" dirty="0" smtClean="0">
                <a:solidFill>
                  <a:srgbClr val="0033CC"/>
                </a:solidFill>
                <a:latin typeface="Calibri" panose="020F0502020204030204" pitchFamily="34" charset="0"/>
              </a:rPr>
              <a:t>N.B.: INTERVENTO NON COMMISSARIATO</a:t>
            </a:r>
            <a:r>
              <a:rPr lang="it-IT" sz="1600" b="1" dirty="0" smtClean="0">
                <a:solidFill>
                  <a:srgbClr val="0033CC"/>
                </a:solidFill>
                <a:latin typeface="Calibri" panose="020F0502020204030204" pitchFamily="34" charset="0"/>
              </a:rPr>
              <a:t>)</a:t>
            </a:r>
            <a:endParaRPr lang="it-IT" sz="1600" b="1" dirty="0">
              <a:solidFill>
                <a:srgbClr val="0033CC"/>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pic>
        <p:nvPicPr>
          <p:cNvPr id="2" name="Immagine 1"/>
          <p:cNvPicPr>
            <a:picLocks noChangeAspect="1"/>
          </p:cNvPicPr>
          <p:nvPr/>
        </p:nvPicPr>
        <p:blipFill>
          <a:blip r:embed="rId2"/>
          <a:stretch>
            <a:fillRect/>
          </a:stretch>
        </p:blipFill>
        <p:spPr>
          <a:xfrm>
            <a:off x="6517545" y="2387600"/>
            <a:ext cx="3066828" cy="4322673"/>
          </a:xfrm>
          <a:prstGeom prst="rect">
            <a:avLst/>
          </a:prstGeom>
          <a:ln>
            <a:solidFill>
              <a:schemeClr val="tx1"/>
            </a:solidFill>
          </a:ln>
        </p:spPr>
      </p:pic>
    </p:spTree>
    <p:extLst>
      <p:ext uri="{BB962C8B-B14F-4D97-AF65-F5344CB8AC3E}">
        <p14:creationId xmlns:p14="http://schemas.microsoft.com/office/powerpoint/2010/main" val="2234813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(2013-2016)</a:t>
            </a:r>
          </a:p>
        </p:txBody>
      </p:sp>
      <p:sp>
        <p:nvSpPr>
          <p:cNvPr id="14340" name="Segnaposto contenuto 2"/>
          <p:cNvSpPr>
            <a:spLocks/>
          </p:cNvSpPr>
          <p:nvPr/>
        </p:nvSpPr>
        <p:spPr bwMode="auto">
          <a:xfrm>
            <a:off x="332423" y="2387601"/>
            <a:ext cx="6076361" cy="433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buFont typeface="Arial" panose="020B0604020202020204" pitchFamily="34" charset="0"/>
              <a:buNone/>
            </a:pPr>
            <a:r>
              <a:rPr lang="it-IT" sz="2000" b="1" u="sng" spc="-30" dirty="0" smtClean="0">
                <a:solidFill>
                  <a:srgbClr val="C00000"/>
                </a:solidFill>
                <a:latin typeface="Calibri" panose="020F0502020204030204" pitchFamily="34" charset="0"/>
              </a:rPr>
              <a:t>Eliminazione degli scarichi fognari nel Canale Boccadifalco mediante il loro convogliamento nella rete di valle </a:t>
            </a:r>
            <a:r>
              <a:rPr lang="it-IT" sz="2000" b="1" u="sng" dirty="0" smtClean="0">
                <a:solidFill>
                  <a:srgbClr val="C00000"/>
                </a:solidFill>
                <a:latin typeface="Calibri" panose="020F0502020204030204" pitchFamily="34" charset="0"/>
              </a:rPr>
              <a:t>(Codice ID33527)</a:t>
            </a:r>
            <a:endParaRPr lang="it-IT" sz="2000" b="1" u="sng" spc="-40" dirty="0" smtClean="0">
              <a:solidFill>
                <a:srgbClr val="C00000"/>
              </a:solidFill>
              <a:latin typeface="Calibri" panose="020F0502020204030204" pitchFamily="34" charset="0"/>
            </a:endParaRPr>
          </a:p>
          <a:p>
            <a:pPr algn="just">
              <a:lnSpc>
                <a:spcPct val="90000"/>
              </a:lnSpc>
              <a:spcBef>
                <a:spcPts val="0"/>
              </a:spcBef>
            </a:pPr>
            <a:endParaRPr lang="it-IT" sz="105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PROGETTO DEFINITIVO (già predisposto per l’appalto di progettazione esecutiva ed esecuzione lavori) Approvato in linea Tecnica e Validato dal R.U.P.</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smtClean="0">
                <a:latin typeface="Calibri" panose="020F0502020204030204" pitchFamily="34" charset="0"/>
              </a:rPr>
              <a:t>del progetto approvato: </a:t>
            </a:r>
            <a:r>
              <a:rPr lang="it-IT" sz="1800" b="1" dirty="0" smtClean="0">
                <a:solidFill>
                  <a:srgbClr val="C00000"/>
                </a:solidFill>
                <a:latin typeface="Calibri" panose="020F0502020204030204" pitchFamily="34" charset="0"/>
              </a:rPr>
              <a:t>€ 9.030.000,00</a:t>
            </a:r>
          </a:p>
          <a:p>
            <a:pPr algn="just">
              <a:lnSpc>
                <a:spcPct val="90000"/>
              </a:lnSpc>
              <a:spcBef>
                <a:spcPts val="0"/>
              </a:spcBef>
            </a:pPr>
            <a:r>
              <a:rPr lang="it-IT" sz="1600" dirty="0" smtClean="0">
                <a:latin typeface="Calibri" panose="020F0502020204030204" pitchFamily="34" charset="0"/>
              </a:rPr>
              <a:t>Di cui risorse dell’Amministrazione Comunale: </a:t>
            </a:r>
            <a:r>
              <a:rPr lang="it-IT" sz="1600" dirty="0" smtClean="0">
                <a:solidFill>
                  <a:srgbClr val="C00000"/>
                </a:solidFill>
                <a:latin typeface="Calibri" panose="020F0502020204030204" pitchFamily="34" charset="0"/>
              </a:rPr>
              <a:t>€ 550.000,00 </a:t>
            </a:r>
          </a:p>
          <a:p>
            <a:pPr algn="just">
              <a:lnSpc>
                <a:spcPct val="90000"/>
              </a:lnSpc>
              <a:spcBef>
                <a:spcPts val="0"/>
              </a:spcBef>
            </a:pPr>
            <a:endParaRPr lang="it-IT" sz="1800" dirty="0">
              <a:solidFill>
                <a:srgbClr val="C00000"/>
              </a:solidFill>
              <a:latin typeface="Calibri" panose="020F0502020204030204" pitchFamily="34" charset="0"/>
            </a:endParaRPr>
          </a:p>
          <a:p>
            <a:pPr algn="just">
              <a:lnSpc>
                <a:spcPct val="90000"/>
              </a:lnSpc>
              <a:spcBef>
                <a:spcPts val="200"/>
              </a:spcBef>
            </a:pPr>
            <a:r>
              <a:rPr lang="it-IT" sz="1800" b="1" dirty="0" smtClean="0">
                <a:solidFill>
                  <a:srgbClr val="C00000"/>
                </a:solidFill>
                <a:latin typeface="Calibri" panose="020F0502020204030204" pitchFamily="34" charset="0"/>
              </a:rPr>
              <a:t>28/01/2016</a:t>
            </a:r>
            <a:r>
              <a:rPr lang="it-IT" sz="1800" b="1" dirty="0" smtClean="0">
                <a:latin typeface="Calibri" panose="020F0502020204030204" pitchFamily="34" charset="0"/>
              </a:rPr>
              <a:t>: Approvazione </a:t>
            </a:r>
            <a:r>
              <a:rPr lang="it-IT" sz="1800" b="1" dirty="0">
                <a:latin typeface="Calibri" panose="020F0502020204030204" pitchFamily="34" charset="0"/>
              </a:rPr>
              <a:t>progetto da parte della Giunta Comunale con Deliberazione </a:t>
            </a:r>
            <a:r>
              <a:rPr lang="it-IT" sz="1800" b="1" dirty="0" smtClean="0">
                <a:latin typeface="Calibri" panose="020F0502020204030204" pitchFamily="34" charset="0"/>
              </a:rPr>
              <a:t>n.9 del 28/01/2016.</a:t>
            </a:r>
            <a:endParaRPr lang="it-IT" sz="1800" b="1" dirty="0">
              <a:latin typeface="Calibri" panose="020F0502020204030204" pitchFamily="34" charset="0"/>
            </a:endParaRPr>
          </a:p>
          <a:p>
            <a:pPr algn="just">
              <a:lnSpc>
                <a:spcPct val="90000"/>
              </a:lnSpc>
              <a:spcBef>
                <a:spcPts val="200"/>
              </a:spcBef>
            </a:pPr>
            <a:endParaRPr lang="it-IT" sz="800" b="1" dirty="0">
              <a:latin typeface="Calibri" panose="020F0502020204030204" pitchFamily="34" charset="0"/>
            </a:endParaRPr>
          </a:p>
          <a:p>
            <a:pPr algn="ctr">
              <a:lnSpc>
                <a:spcPct val="90000"/>
              </a:lnSpc>
              <a:spcBef>
                <a:spcPts val="200"/>
              </a:spcBef>
            </a:pPr>
            <a:r>
              <a:rPr lang="it-IT" sz="1600" b="1" dirty="0" smtClean="0">
                <a:solidFill>
                  <a:srgbClr val="C00000"/>
                </a:solidFill>
                <a:latin typeface="Calibri" panose="020F0502020204030204" pitchFamily="34" charset="0"/>
              </a:rPr>
              <a:t>IN ATTESA DEL DECRETO DI FINANZIAMENTO ED IMPEGNO SOMME DA PARTE DELLA REGIONE PER L’APPALTO DEI LAVORI</a:t>
            </a:r>
          </a:p>
          <a:p>
            <a:pPr algn="ctr">
              <a:lnSpc>
                <a:spcPct val="90000"/>
              </a:lnSpc>
              <a:spcBef>
                <a:spcPts val="200"/>
              </a:spcBef>
            </a:pPr>
            <a:endParaRPr lang="it-IT" sz="500" b="1" dirty="0">
              <a:solidFill>
                <a:srgbClr val="C00000"/>
              </a:solidFill>
              <a:latin typeface="Calibri" panose="020F0502020204030204" pitchFamily="34" charset="0"/>
            </a:endParaRPr>
          </a:p>
          <a:p>
            <a:pPr algn="ctr">
              <a:lnSpc>
                <a:spcPct val="90000"/>
              </a:lnSpc>
              <a:spcBef>
                <a:spcPts val="200"/>
              </a:spcBef>
            </a:pPr>
            <a:r>
              <a:rPr lang="it-IT" sz="1600" b="1" dirty="0" smtClean="0">
                <a:solidFill>
                  <a:srgbClr val="0033CC"/>
                </a:solidFill>
                <a:latin typeface="Calibri" panose="020F0502020204030204" pitchFamily="34" charset="0"/>
              </a:rPr>
              <a:t>(</a:t>
            </a:r>
            <a:r>
              <a:rPr lang="it-IT" sz="1600" b="1" u="sng" dirty="0" smtClean="0">
                <a:solidFill>
                  <a:srgbClr val="0033CC"/>
                </a:solidFill>
                <a:latin typeface="Calibri" panose="020F0502020204030204" pitchFamily="34" charset="0"/>
              </a:rPr>
              <a:t>N.B.: INTERVENTO NON COMMISSARIATO</a:t>
            </a:r>
            <a:r>
              <a:rPr lang="it-IT" sz="1600" b="1" dirty="0" smtClean="0">
                <a:solidFill>
                  <a:srgbClr val="0033CC"/>
                </a:solidFill>
                <a:latin typeface="Calibri" panose="020F0502020204030204" pitchFamily="34" charset="0"/>
              </a:rPr>
              <a:t>)</a:t>
            </a:r>
            <a:endParaRPr lang="it-IT" sz="1600" b="1" dirty="0">
              <a:solidFill>
                <a:srgbClr val="0033CC"/>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pic>
        <p:nvPicPr>
          <p:cNvPr id="3" name="Immagine 2"/>
          <p:cNvPicPr>
            <a:picLocks noChangeAspect="1"/>
          </p:cNvPicPr>
          <p:nvPr/>
        </p:nvPicPr>
        <p:blipFill>
          <a:blip r:embed="rId2"/>
          <a:stretch>
            <a:fillRect/>
          </a:stretch>
        </p:blipFill>
        <p:spPr>
          <a:xfrm>
            <a:off x="6551025" y="2387600"/>
            <a:ext cx="3033348" cy="4275483"/>
          </a:xfrm>
          <a:prstGeom prst="rect">
            <a:avLst/>
          </a:prstGeom>
          <a:ln>
            <a:solidFill>
              <a:schemeClr val="tx1"/>
            </a:solidFill>
          </a:ln>
        </p:spPr>
      </p:pic>
    </p:spTree>
    <p:extLst>
      <p:ext uri="{BB962C8B-B14F-4D97-AF65-F5344CB8AC3E}">
        <p14:creationId xmlns:p14="http://schemas.microsoft.com/office/powerpoint/2010/main" val="2444751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(2013-2016)</a:t>
            </a:r>
          </a:p>
        </p:txBody>
      </p:sp>
      <p:sp>
        <p:nvSpPr>
          <p:cNvPr id="14340" name="Segnaposto contenuto 2"/>
          <p:cNvSpPr>
            <a:spLocks/>
          </p:cNvSpPr>
          <p:nvPr/>
        </p:nvSpPr>
        <p:spPr bwMode="auto">
          <a:xfrm>
            <a:off x="332423" y="2387601"/>
            <a:ext cx="6076361" cy="433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buFont typeface="Arial" panose="020B0604020202020204" pitchFamily="34" charset="0"/>
              <a:buNone/>
            </a:pPr>
            <a:r>
              <a:rPr lang="it-IT" sz="2000" b="1" u="sng" spc="-30" dirty="0" smtClean="0">
                <a:solidFill>
                  <a:srgbClr val="C00000"/>
                </a:solidFill>
                <a:latin typeface="Calibri" panose="020F0502020204030204" pitchFamily="34" charset="0"/>
              </a:rPr>
              <a:t>Progetto del collettore a sistema misto dalla Via Palmerino Molara a Via Ponticello Oneto e dalla Via Ponticello Oneto a Via Paruta e ramo da Ponticello Oneto a Fondo Badami (Codice ID33528)</a:t>
            </a:r>
            <a:endParaRPr lang="it-IT" sz="2000" b="1" u="sng" spc="-40" dirty="0" smtClean="0">
              <a:solidFill>
                <a:srgbClr val="C00000"/>
              </a:solidFill>
              <a:latin typeface="Calibri" panose="020F0502020204030204" pitchFamily="34" charset="0"/>
            </a:endParaRPr>
          </a:p>
          <a:p>
            <a:pPr algn="just">
              <a:lnSpc>
                <a:spcPct val="90000"/>
              </a:lnSpc>
              <a:spcBef>
                <a:spcPts val="0"/>
              </a:spcBef>
            </a:pPr>
            <a:endParaRPr lang="it-IT" sz="105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PROGETTO ESECUTIVO Redatto da tecnici comunali, approvato in linea Tecnica e Validato dal R.U.P.</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smtClean="0">
                <a:latin typeface="Calibri" panose="020F0502020204030204" pitchFamily="34" charset="0"/>
              </a:rPr>
              <a:t>del progetto approvato : </a:t>
            </a:r>
            <a:r>
              <a:rPr lang="it-IT" sz="1800" b="1" dirty="0" smtClean="0">
                <a:solidFill>
                  <a:srgbClr val="C00000"/>
                </a:solidFill>
                <a:latin typeface="Calibri" panose="020F0502020204030204" pitchFamily="34" charset="0"/>
              </a:rPr>
              <a:t>€ 1.424.948,77</a:t>
            </a:r>
          </a:p>
          <a:p>
            <a:pPr algn="just">
              <a:lnSpc>
                <a:spcPct val="90000"/>
              </a:lnSpc>
              <a:spcBef>
                <a:spcPts val="0"/>
              </a:spcBef>
            </a:pPr>
            <a:endParaRPr lang="it-IT" sz="1800" dirty="0" smtClean="0">
              <a:latin typeface="Calibri" panose="020F0502020204030204" pitchFamily="34" charset="0"/>
            </a:endParaRPr>
          </a:p>
          <a:p>
            <a:pPr algn="just">
              <a:lnSpc>
                <a:spcPct val="90000"/>
              </a:lnSpc>
              <a:spcBef>
                <a:spcPts val="200"/>
              </a:spcBef>
            </a:pPr>
            <a:r>
              <a:rPr lang="it-IT" sz="1800" b="1" dirty="0" smtClean="0">
                <a:solidFill>
                  <a:srgbClr val="C00000"/>
                </a:solidFill>
                <a:latin typeface="Calibri" panose="020F0502020204030204" pitchFamily="34" charset="0"/>
              </a:rPr>
              <a:t>10/12/2015</a:t>
            </a:r>
            <a:r>
              <a:rPr lang="it-IT" sz="1800" b="1" dirty="0" smtClean="0">
                <a:latin typeface="Calibri" panose="020F0502020204030204" pitchFamily="34" charset="0"/>
              </a:rPr>
              <a:t>: </a:t>
            </a:r>
            <a:r>
              <a:rPr lang="it-IT" sz="1800" b="1" dirty="0" smtClean="0">
                <a:solidFill>
                  <a:srgbClr val="C00000"/>
                </a:solidFill>
                <a:latin typeface="Calibri" panose="020F0502020204030204" pitchFamily="34" charset="0"/>
              </a:rPr>
              <a:t>Approvazione </a:t>
            </a:r>
            <a:r>
              <a:rPr lang="it-IT" sz="1800" b="1" dirty="0">
                <a:solidFill>
                  <a:srgbClr val="C00000"/>
                </a:solidFill>
                <a:latin typeface="Calibri" panose="020F0502020204030204" pitchFamily="34" charset="0"/>
              </a:rPr>
              <a:t>progetto </a:t>
            </a:r>
            <a:r>
              <a:rPr lang="it-IT" sz="1800" b="1" dirty="0">
                <a:latin typeface="Calibri" panose="020F0502020204030204" pitchFamily="34" charset="0"/>
              </a:rPr>
              <a:t>da parte della Giunta Comunale con Deliberazione </a:t>
            </a:r>
            <a:r>
              <a:rPr lang="it-IT" sz="1800" b="1" dirty="0" smtClean="0">
                <a:latin typeface="Calibri" panose="020F0502020204030204" pitchFamily="34" charset="0"/>
              </a:rPr>
              <a:t>n.201 del 10/12/2015</a:t>
            </a:r>
            <a:r>
              <a:rPr lang="it-IT" sz="1800" b="1" dirty="0" smtClean="0">
                <a:latin typeface="Calibri" panose="020F0502020204030204" pitchFamily="34" charset="0"/>
              </a:rPr>
              <a:t>.</a:t>
            </a:r>
          </a:p>
          <a:p>
            <a:pPr algn="just">
              <a:lnSpc>
                <a:spcPct val="90000"/>
              </a:lnSpc>
              <a:spcBef>
                <a:spcPts val="200"/>
              </a:spcBef>
            </a:pPr>
            <a:endParaRPr lang="it-IT" sz="1800" b="1" dirty="0">
              <a:latin typeface="Calibri" panose="020F0502020204030204" pitchFamily="34" charset="0"/>
            </a:endParaRPr>
          </a:p>
          <a:p>
            <a:pPr algn="ctr">
              <a:lnSpc>
                <a:spcPct val="90000"/>
              </a:lnSpc>
              <a:spcBef>
                <a:spcPts val="200"/>
              </a:spcBef>
            </a:pPr>
            <a:r>
              <a:rPr lang="it-IT" sz="1600" b="1" dirty="0" smtClean="0">
                <a:solidFill>
                  <a:srgbClr val="C00000"/>
                </a:solidFill>
                <a:latin typeface="Calibri" panose="020F0502020204030204" pitchFamily="34" charset="0"/>
              </a:rPr>
              <a:t>IN </a:t>
            </a:r>
            <a:r>
              <a:rPr lang="it-IT" sz="1600" b="1" dirty="0" smtClean="0">
                <a:solidFill>
                  <a:srgbClr val="C00000"/>
                </a:solidFill>
                <a:latin typeface="Calibri" panose="020F0502020204030204" pitchFamily="34" charset="0"/>
              </a:rPr>
              <a:t>ATTESA DEL DECRETO DI FINANZIAMENTO ED IMPEGNO SOMME DA PARTE DELLA REGIONE PER L’APPALTO DEI LAVORI</a:t>
            </a:r>
          </a:p>
          <a:p>
            <a:pPr algn="ctr">
              <a:lnSpc>
                <a:spcPct val="90000"/>
              </a:lnSpc>
              <a:spcBef>
                <a:spcPts val="200"/>
              </a:spcBef>
            </a:pPr>
            <a:endParaRPr lang="it-IT" sz="900" b="1" dirty="0">
              <a:solidFill>
                <a:srgbClr val="C00000"/>
              </a:solidFill>
              <a:latin typeface="Calibri" panose="020F0502020204030204" pitchFamily="34" charset="0"/>
            </a:endParaRPr>
          </a:p>
          <a:p>
            <a:pPr algn="ctr">
              <a:lnSpc>
                <a:spcPct val="90000"/>
              </a:lnSpc>
              <a:spcBef>
                <a:spcPts val="200"/>
              </a:spcBef>
            </a:pPr>
            <a:r>
              <a:rPr lang="it-IT" sz="1600" b="1" dirty="0" smtClean="0">
                <a:solidFill>
                  <a:srgbClr val="0033CC"/>
                </a:solidFill>
                <a:latin typeface="Calibri" panose="020F0502020204030204" pitchFamily="34" charset="0"/>
              </a:rPr>
              <a:t>(</a:t>
            </a:r>
            <a:r>
              <a:rPr lang="it-IT" sz="1600" b="1" u="sng" dirty="0" smtClean="0">
                <a:solidFill>
                  <a:srgbClr val="0033CC"/>
                </a:solidFill>
                <a:latin typeface="Calibri" panose="020F0502020204030204" pitchFamily="34" charset="0"/>
              </a:rPr>
              <a:t>N.B.: INTERVENTO NON COMMISSARIATO</a:t>
            </a:r>
            <a:r>
              <a:rPr lang="it-IT" sz="1600" b="1" dirty="0" smtClean="0">
                <a:solidFill>
                  <a:srgbClr val="0033CC"/>
                </a:solidFill>
                <a:latin typeface="Calibri" panose="020F0502020204030204" pitchFamily="34" charset="0"/>
              </a:rPr>
              <a:t>)</a:t>
            </a:r>
            <a:endParaRPr lang="it-IT" sz="1600" b="1" dirty="0">
              <a:solidFill>
                <a:srgbClr val="0033CC"/>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pic>
        <p:nvPicPr>
          <p:cNvPr id="5" name="Immagine 4"/>
          <p:cNvPicPr>
            <a:picLocks noChangeAspect="1"/>
          </p:cNvPicPr>
          <p:nvPr/>
        </p:nvPicPr>
        <p:blipFill>
          <a:blip r:embed="rId2"/>
          <a:stretch>
            <a:fillRect/>
          </a:stretch>
        </p:blipFill>
        <p:spPr>
          <a:xfrm>
            <a:off x="6600619" y="2375840"/>
            <a:ext cx="2888821" cy="4211675"/>
          </a:xfrm>
          <a:prstGeom prst="rect">
            <a:avLst/>
          </a:prstGeom>
          <a:ln>
            <a:solidFill>
              <a:schemeClr val="tx1"/>
            </a:solidFill>
          </a:ln>
        </p:spPr>
      </p:pic>
    </p:spTree>
    <p:extLst>
      <p:ext uri="{BB962C8B-B14F-4D97-AF65-F5344CB8AC3E}">
        <p14:creationId xmlns:p14="http://schemas.microsoft.com/office/powerpoint/2010/main" val="66927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(2013-2016)</a:t>
            </a:r>
          </a:p>
        </p:txBody>
      </p:sp>
      <p:sp>
        <p:nvSpPr>
          <p:cNvPr id="14340" name="Segnaposto contenuto 2"/>
          <p:cNvSpPr>
            <a:spLocks/>
          </p:cNvSpPr>
          <p:nvPr/>
        </p:nvSpPr>
        <p:spPr bwMode="auto">
          <a:xfrm>
            <a:off x="332423" y="2387601"/>
            <a:ext cx="9251950" cy="433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pPr>
            <a:r>
              <a:rPr lang="it-IT" sz="2000" b="1" u="sng" spc="-30" dirty="0">
                <a:solidFill>
                  <a:srgbClr val="008000"/>
                </a:solidFill>
                <a:latin typeface="Calibri" panose="020F0502020204030204" pitchFamily="34" charset="0"/>
              </a:rPr>
              <a:t>Riconversione dell’Impianto di Depurazione di “</a:t>
            </a:r>
            <a:r>
              <a:rPr lang="it-IT" sz="2000" b="1" i="1" u="sng" spc="-30" dirty="0">
                <a:solidFill>
                  <a:srgbClr val="008000"/>
                </a:solidFill>
                <a:latin typeface="Calibri" panose="020F0502020204030204" pitchFamily="34" charset="0"/>
              </a:rPr>
              <a:t>Fondo Verde</a:t>
            </a:r>
            <a:r>
              <a:rPr lang="it-IT" sz="2000" b="1" u="sng" spc="-30" dirty="0">
                <a:solidFill>
                  <a:srgbClr val="008000"/>
                </a:solidFill>
                <a:latin typeface="Calibri" panose="020F0502020204030204" pitchFamily="34" charset="0"/>
              </a:rPr>
              <a:t>” in impianto di pretrattamento dei reflui afferenti ed impianto di rilancio al polo depurativo di “</a:t>
            </a:r>
            <a:r>
              <a:rPr lang="it-IT" sz="2000" b="1" i="1" u="sng" spc="-30" dirty="0">
                <a:solidFill>
                  <a:srgbClr val="008000"/>
                </a:solidFill>
                <a:latin typeface="Calibri" panose="020F0502020204030204" pitchFamily="34" charset="0"/>
              </a:rPr>
              <a:t>Acqua dei Corsari</a:t>
            </a:r>
            <a:r>
              <a:rPr lang="it-IT" sz="2000" b="1" u="sng" spc="-30" dirty="0">
                <a:solidFill>
                  <a:srgbClr val="008000"/>
                </a:solidFill>
                <a:latin typeface="Calibri" panose="020F0502020204030204" pitchFamily="34" charset="0"/>
              </a:rPr>
              <a:t>”, compresa realizzazione della condotta di scarico di </a:t>
            </a:r>
            <a:r>
              <a:rPr lang="it-IT" sz="2000" b="1" u="sng" spc="-30" dirty="0" smtClean="0">
                <a:solidFill>
                  <a:srgbClr val="008000"/>
                </a:solidFill>
                <a:latin typeface="Calibri" panose="020F0502020204030204" pitchFamily="34" charset="0"/>
              </a:rPr>
              <a:t>emergenza</a:t>
            </a:r>
          </a:p>
          <a:p>
            <a:pPr algn="ctr">
              <a:lnSpc>
                <a:spcPct val="90000"/>
              </a:lnSpc>
              <a:spcBef>
                <a:spcPts val="600"/>
              </a:spcBef>
            </a:pPr>
            <a:r>
              <a:rPr lang="it-IT" sz="2000" b="1" u="sng" spc="-30" dirty="0" smtClean="0">
                <a:solidFill>
                  <a:srgbClr val="008000"/>
                </a:solidFill>
                <a:latin typeface="Calibri" panose="020F0502020204030204" pitchFamily="34" charset="0"/>
              </a:rPr>
              <a:t>(EX Codice </a:t>
            </a:r>
            <a:r>
              <a:rPr lang="it-IT" sz="2000" b="1" u="sng" spc="-30" dirty="0">
                <a:solidFill>
                  <a:srgbClr val="008000"/>
                </a:solidFill>
                <a:latin typeface="Calibri" panose="020F0502020204030204" pitchFamily="34" charset="0"/>
              </a:rPr>
              <a:t>ID33413)</a:t>
            </a:r>
            <a:endParaRPr lang="it-IT" sz="2000" b="1" u="sng" spc="-40" dirty="0">
              <a:solidFill>
                <a:srgbClr val="008000"/>
              </a:solidFill>
              <a:latin typeface="Calibri" panose="020F0502020204030204" pitchFamily="34" charset="0"/>
            </a:endParaRPr>
          </a:p>
          <a:p>
            <a:pPr algn="ctr">
              <a:lnSpc>
                <a:spcPct val="90000"/>
              </a:lnSpc>
              <a:spcBef>
                <a:spcPts val="600"/>
              </a:spcBef>
              <a:buFont typeface="Arial" panose="020B0604020202020204" pitchFamily="34" charset="0"/>
              <a:buNone/>
            </a:pPr>
            <a:endParaRPr lang="it-IT" sz="1050" b="1" dirty="0" smtClean="0">
              <a:latin typeface="Calibri" panose="020F0502020204030204" pitchFamily="34" charset="0"/>
            </a:endParaRPr>
          </a:p>
          <a:p>
            <a:pPr algn="just">
              <a:lnSpc>
                <a:spcPct val="90000"/>
              </a:lnSpc>
              <a:spcBef>
                <a:spcPts val="0"/>
              </a:spcBef>
            </a:pPr>
            <a:r>
              <a:rPr lang="it-IT" sz="1800" b="1" u="sng" dirty="0" smtClean="0">
                <a:latin typeface="Calibri" panose="020F0502020204030204" pitchFamily="34" charset="0"/>
              </a:rPr>
              <a:t>STUDIO DI FATTIBILITÀ</a:t>
            </a:r>
            <a:r>
              <a:rPr lang="it-IT" sz="1800" b="1" dirty="0" smtClean="0">
                <a:latin typeface="Calibri" panose="020F0502020204030204" pitchFamily="34" charset="0"/>
              </a:rPr>
              <a:t> redatto dall’Amministrazione Comunale di Palermo, inserito nel P.T.OO.PP. 2015/2017 dell’A.C. – D.P.P. redatto dal R.U.P. nominato dall’A.C. </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a:latin typeface="Calibri" panose="020F0502020204030204" pitchFamily="34" charset="0"/>
              </a:rPr>
              <a:t>Importo del progetto (rimodulato): </a:t>
            </a:r>
            <a:r>
              <a:rPr lang="it-IT" sz="1800" b="1" dirty="0">
                <a:solidFill>
                  <a:srgbClr val="008000"/>
                </a:solidFill>
                <a:latin typeface="Calibri" panose="020F0502020204030204" pitchFamily="34" charset="0"/>
              </a:rPr>
              <a:t>€ 5.500.000,00</a:t>
            </a:r>
            <a:endParaRPr lang="it-IT" sz="1800" dirty="0">
              <a:solidFill>
                <a:srgbClr val="008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A seguito del parere negativo da parte dell’Ente di Gestione della Riserva Marina di «</a:t>
            </a:r>
            <a:r>
              <a:rPr lang="it-IT" sz="1800" b="1" i="1" dirty="0" smtClean="0">
                <a:latin typeface="Calibri" panose="020F0502020204030204" pitchFamily="34" charset="0"/>
              </a:rPr>
              <a:t>Capo Gallo – Isola delle femmine</a:t>
            </a:r>
            <a:r>
              <a:rPr lang="it-IT" sz="1800" b="1" dirty="0" smtClean="0">
                <a:latin typeface="Calibri" panose="020F0502020204030204" pitchFamily="34" charset="0"/>
              </a:rPr>
              <a:t>» è stato necessario riformulare una nuova </a:t>
            </a:r>
            <a:r>
              <a:rPr lang="it-IT" sz="1800" b="1" dirty="0">
                <a:latin typeface="Calibri" panose="020F0502020204030204" pitchFamily="34" charset="0"/>
              </a:rPr>
              <a:t>ipotesi progettuale </a:t>
            </a:r>
            <a:r>
              <a:rPr lang="it-IT" sz="1800" b="1" dirty="0" smtClean="0">
                <a:latin typeface="Calibri" panose="020F0502020204030204" pitchFamily="34" charset="0"/>
              </a:rPr>
              <a:t>rispetto alle previsioni originarie dell’A.P.Q., con la condivisione dell’apposito </a:t>
            </a:r>
            <a:r>
              <a:rPr lang="it-IT" sz="1800" b="1" dirty="0">
                <a:latin typeface="Calibri" panose="020F0502020204030204" pitchFamily="34" charset="0"/>
              </a:rPr>
              <a:t>Tavolo Tecnico del Ministero dell’Ambiente e per la Tutela del Territorio e del Mare (M.A.T.T.M.) ai fini della compatibilità all’A.P.Q</a:t>
            </a:r>
            <a:r>
              <a:rPr lang="it-IT" sz="1800" b="1" dirty="0" smtClean="0">
                <a:latin typeface="Calibri" panose="020F0502020204030204" pitchFamily="34" charset="0"/>
              </a:rPr>
              <a:t>. stesso.</a:t>
            </a:r>
            <a:endParaRPr lang="it-IT" sz="1800" b="1" dirty="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200"/>
              </a:spcBef>
            </a:pPr>
            <a:endParaRPr lang="it-IT" sz="1800" b="1" dirty="0" smtClean="0">
              <a:solidFill>
                <a:srgbClr val="C00000"/>
              </a:solidFill>
              <a:latin typeface="Calibri" panose="020F0502020204030204" pitchFamily="34" charset="0"/>
            </a:endParaRPr>
          </a:p>
          <a:p>
            <a:pPr algn="ctr">
              <a:lnSpc>
                <a:spcPct val="90000"/>
              </a:lnSpc>
              <a:spcBef>
                <a:spcPts val="200"/>
              </a:spcBef>
            </a:pPr>
            <a:endParaRPr lang="it-IT" sz="900" b="1" dirty="0">
              <a:solidFill>
                <a:srgbClr val="C00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spTree>
    <p:extLst>
      <p:ext uri="{BB962C8B-B14F-4D97-AF65-F5344CB8AC3E}">
        <p14:creationId xmlns:p14="http://schemas.microsoft.com/office/powerpoint/2010/main" val="2141982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(2013-2016)</a:t>
            </a:r>
          </a:p>
        </p:txBody>
      </p:sp>
      <p:sp>
        <p:nvSpPr>
          <p:cNvPr id="14340" name="Segnaposto contenuto 2"/>
          <p:cNvSpPr>
            <a:spLocks/>
          </p:cNvSpPr>
          <p:nvPr/>
        </p:nvSpPr>
        <p:spPr bwMode="auto">
          <a:xfrm>
            <a:off x="332423" y="2387601"/>
            <a:ext cx="9251950" cy="436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600"/>
              </a:spcBef>
            </a:pPr>
            <a:r>
              <a:rPr lang="it-IT" sz="2000" b="1" u="sng" spc="-30" dirty="0" smtClean="0">
                <a:solidFill>
                  <a:srgbClr val="008000"/>
                </a:solidFill>
                <a:latin typeface="Calibri" panose="020F0502020204030204" pitchFamily="34" charset="0"/>
              </a:rPr>
              <a:t>Completamento </a:t>
            </a:r>
            <a:r>
              <a:rPr lang="it-IT" sz="2000" b="1" u="sng" spc="-30" dirty="0">
                <a:solidFill>
                  <a:srgbClr val="008000"/>
                </a:solidFill>
                <a:latin typeface="Calibri" panose="020F0502020204030204" pitchFamily="34" charset="0"/>
              </a:rPr>
              <a:t>Collettore Sud Orientale (Codice </a:t>
            </a:r>
            <a:r>
              <a:rPr lang="it-IT" sz="2000" b="1" u="sng" spc="-30" dirty="0" smtClean="0">
                <a:solidFill>
                  <a:srgbClr val="008000"/>
                </a:solidFill>
                <a:latin typeface="Calibri" panose="020F0502020204030204" pitchFamily="34" charset="0"/>
              </a:rPr>
              <a:t>ID33414)</a:t>
            </a:r>
            <a:endParaRPr lang="it-IT" sz="2000" b="1" u="sng" spc="-40" dirty="0">
              <a:solidFill>
                <a:srgbClr val="008000"/>
              </a:solidFill>
              <a:latin typeface="Calibri" panose="020F0502020204030204" pitchFamily="34" charset="0"/>
            </a:endParaRPr>
          </a:p>
          <a:p>
            <a:pPr algn="ctr">
              <a:lnSpc>
                <a:spcPct val="90000"/>
              </a:lnSpc>
              <a:spcBef>
                <a:spcPts val="600"/>
              </a:spcBef>
              <a:buFont typeface="Arial" panose="020B0604020202020204" pitchFamily="34" charset="0"/>
              <a:buNone/>
            </a:pPr>
            <a:endParaRPr lang="it-IT" sz="1050" b="1" dirty="0" smtClean="0">
              <a:latin typeface="Calibri" panose="020F0502020204030204" pitchFamily="34" charset="0"/>
            </a:endParaRPr>
          </a:p>
          <a:p>
            <a:pPr algn="just">
              <a:lnSpc>
                <a:spcPct val="90000"/>
              </a:lnSpc>
              <a:spcBef>
                <a:spcPts val="0"/>
              </a:spcBef>
            </a:pPr>
            <a:endParaRPr lang="it-IT" sz="1000" b="1" u="sng" dirty="0" smtClean="0">
              <a:latin typeface="Calibri" panose="020F0502020204030204" pitchFamily="34" charset="0"/>
            </a:endParaRPr>
          </a:p>
          <a:p>
            <a:pPr algn="just">
              <a:lnSpc>
                <a:spcPct val="90000"/>
              </a:lnSpc>
              <a:spcBef>
                <a:spcPts val="0"/>
              </a:spcBef>
            </a:pPr>
            <a:r>
              <a:rPr lang="it-IT" sz="1800" b="1" u="sng" dirty="0" smtClean="0">
                <a:latin typeface="Calibri" panose="020F0502020204030204" pitchFamily="34" charset="0"/>
              </a:rPr>
              <a:t>PROGETTO </a:t>
            </a:r>
            <a:r>
              <a:rPr lang="it-IT" sz="1800" b="1" u="sng" dirty="0">
                <a:latin typeface="Calibri" panose="020F0502020204030204" pitchFamily="34" charset="0"/>
              </a:rPr>
              <a:t>ESECUTIVO</a:t>
            </a:r>
            <a:r>
              <a:rPr lang="it-IT" sz="1800" b="1" dirty="0">
                <a:latin typeface="Calibri" panose="020F0502020204030204" pitchFamily="34" charset="0"/>
              </a:rPr>
              <a:t> in fase di approvazione tecnica c/o la Commissione Regionale LL.PP. (già effettuata </a:t>
            </a:r>
            <a:r>
              <a:rPr lang="it-IT" sz="1800" b="1" dirty="0" err="1">
                <a:latin typeface="Calibri" panose="020F0502020204030204" pitchFamily="34" charset="0"/>
              </a:rPr>
              <a:t>pre</a:t>
            </a:r>
            <a:r>
              <a:rPr lang="it-IT" sz="1800" b="1" dirty="0">
                <a:latin typeface="Calibri" panose="020F0502020204030204" pitchFamily="34" charset="0"/>
              </a:rPr>
              <a:t>-conferenza dei servizi in data 07/10/2015</a:t>
            </a:r>
            <a:r>
              <a:rPr lang="it-IT" sz="1800" b="1" dirty="0" smtClean="0">
                <a:latin typeface="Calibri" panose="020F0502020204030204" pitchFamily="34" charset="0"/>
              </a:rPr>
              <a:t>).</a:t>
            </a:r>
            <a:endParaRPr lang="it-IT" sz="1800" b="1" dirty="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a:latin typeface="Calibri" panose="020F0502020204030204" pitchFamily="34" charset="0"/>
              </a:rPr>
              <a:t>Importo del progetto </a:t>
            </a:r>
            <a:r>
              <a:rPr lang="it-IT" sz="1800" b="1" dirty="0" smtClean="0">
                <a:latin typeface="Calibri" panose="020F0502020204030204" pitchFamily="34" charset="0"/>
              </a:rPr>
              <a:t>: </a:t>
            </a:r>
            <a:r>
              <a:rPr lang="it-IT" sz="1800" b="1" dirty="0">
                <a:solidFill>
                  <a:srgbClr val="008000"/>
                </a:solidFill>
                <a:latin typeface="Calibri" panose="020F0502020204030204" pitchFamily="34" charset="0"/>
              </a:rPr>
              <a:t>€ 32.999.995,57</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L’opera era stata appaltata dall’Amministrazione </a:t>
            </a:r>
            <a:r>
              <a:rPr lang="it-IT" sz="1800" b="1" dirty="0">
                <a:latin typeface="Calibri" panose="020F0502020204030204" pitchFamily="34" charset="0"/>
              </a:rPr>
              <a:t>Comunale </a:t>
            </a:r>
            <a:r>
              <a:rPr lang="it-IT" sz="1800" b="1" dirty="0" smtClean="0">
                <a:latin typeface="Calibri" panose="020F0502020204030204" pitchFamily="34" charset="0"/>
              </a:rPr>
              <a:t>nel </a:t>
            </a:r>
            <a:r>
              <a:rPr lang="it-IT" sz="1800" b="1" dirty="0">
                <a:latin typeface="Calibri" panose="020F0502020204030204" pitchFamily="34" charset="0"/>
              </a:rPr>
              <a:t>2004 </a:t>
            </a:r>
            <a:r>
              <a:rPr lang="it-IT" sz="1800" b="1" dirty="0" smtClean="0">
                <a:latin typeface="Calibri" panose="020F0502020204030204" pitchFamily="34" charset="0"/>
              </a:rPr>
              <a:t>ed i lavori consegnati </a:t>
            </a:r>
            <a:r>
              <a:rPr lang="it-IT" sz="1800" b="1" dirty="0">
                <a:latin typeface="Calibri" panose="020F0502020204030204" pitchFamily="34" charset="0"/>
              </a:rPr>
              <a:t>nel </a:t>
            </a:r>
            <a:r>
              <a:rPr lang="it-IT" sz="1800" b="1" dirty="0" smtClean="0">
                <a:latin typeface="Calibri" panose="020F0502020204030204" pitchFamily="34" charset="0"/>
              </a:rPr>
              <a:t>2005 (fino </a:t>
            </a:r>
            <a:r>
              <a:rPr lang="it-IT" sz="1800" b="1" dirty="0">
                <a:latin typeface="Calibri" panose="020F0502020204030204" pitchFamily="34" charset="0"/>
              </a:rPr>
              <a:t>al 2010 sono stati realizzati circa 2 km di Collettore rispetto ai complessivi 4,1 </a:t>
            </a:r>
            <a:r>
              <a:rPr lang="it-IT" sz="1800" b="1" dirty="0" smtClean="0">
                <a:latin typeface="Calibri" panose="020F0502020204030204" pitchFamily="34" charset="0"/>
              </a:rPr>
              <a:t>Km). </a:t>
            </a:r>
          </a:p>
          <a:p>
            <a:pPr algn="just">
              <a:lnSpc>
                <a:spcPct val="90000"/>
              </a:lnSpc>
              <a:spcBef>
                <a:spcPts val="0"/>
              </a:spcBef>
            </a:pPr>
            <a:r>
              <a:rPr lang="it-IT" sz="1800" b="1" dirty="0" smtClean="0">
                <a:latin typeface="Calibri" panose="020F0502020204030204" pitchFamily="34" charset="0"/>
              </a:rPr>
              <a:t>A </a:t>
            </a:r>
            <a:r>
              <a:rPr lang="it-IT" sz="1800" b="1" dirty="0">
                <a:latin typeface="Calibri" panose="020F0502020204030204" pitchFamily="34" charset="0"/>
              </a:rPr>
              <a:t>seguito di gravi inadempienze </a:t>
            </a:r>
            <a:r>
              <a:rPr lang="it-IT" sz="1800" b="1" dirty="0" smtClean="0">
                <a:latin typeface="Calibri" panose="020F0502020204030204" pitchFamily="34" charset="0"/>
              </a:rPr>
              <a:t>dell’Appaltatore, </a:t>
            </a:r>
            <a:r>
              <a:rPr lang="it-IT" sz="1800" b="1" dirty="0">
                <a:latin typeface="Calibri" panose="020F0502020204030204" pitchFamily="34" charset="0"/>
              </a:rPr>
              <a:t>nel 2010 si è dovuto procedere alla </a:t>
            </a:r>
            <a:r>
              <a:rPr lang="it-IT" sz="1800" b="1" dirty="0" smtClean="0">
                <a:latin typeface="Calibri" panose="020F0502020204030204" pitchFamily="34" charset="0"/>
              </a:rPr>
              <a:t>Risoluzione del Contratto.</a:t>
            </a:r>
          </a:p>
          <a:p>
            <a:pPr algn="just">
              <a:lnSpc>
                <a:spcPct val="90000"/>
              </a:lnSpc>
              <a:spcBef>
                <a:spcPts val="0"/>
              </a:spcBef>
            </a:pPr>
            <a:r>
              <a:rPr lang="it-IT" sz="1800" b="1" dirty="0" smtClean="0">
                <a:latin typeface="Calibri" panose="020F0502020204030204" pitchFamily="34" charset="0"/>
              </a:rPr>
              <a:t>L’Amministrazione </a:t>
            </a:r>
            <a:r>
              <a:rPr lang="it-IT" sz="1800" b="1" dirty="0">
                <a:latin typeface="Calibri" panose="020F0502020204030204" pitchFamily="34" charset="0"/>
              </a:rPr>
              <a:t>Comunale si è </a:t>
            </a:r>
            <a:r>
              <a:rPr lang="it-IT" sz="1800" b="1" dirty="0" smtClean="0">
                <a:latin typeface="Calibri" panose="020F0502020204030204" pitchFamily="34" charset="0"/>
              </a:rPr>
              <a:t>attivata </a:t>
            </a:r>
            <a:r>
              <a:rPr lang="it-IT" sz="1800" b="1" dirty="0">
                <a:latin typeface="Calibri" panose="020F0502020204030204" pitchFamily="34" charset="0"/>
              </a:rPr>
              <a:t>per la redazione del progetto di completamento delle </a:t>
            </a:r>
            <a:r>
              <a:rPr lang="it-IT" sz="1800" b="1" dirty="0" smtClean="0">
                <a:latin typeface="Calibri" panose="020F0502020204030204" pitchFamily="34" charset="0"/>
              </a:rPr>
              <a:t>opere, autorizzando </a:t>
            </a:r>
            <a:r>
              <a:rPr lang="it-IT" sz="1800" b="1" dirty="0">
                <a:latin typeface="Calibri" panose="020F0502020204030204" pitchFamily="34" charset="0"/>
              </a:rPr>
              <a:t>la procedura per l’affidamento dell’incarico di progettazione </a:t>
            </a:r>
            <a:r>
              <a:rPr lang="it-IT" sz="1800" b="1" dirty="0" smtClean="0">
                <a:latin typeface="Calibri" panose="020F0502020204030204" pitchFamily="34" charset="0"/>
              </a:rPr>
              <a:t>(Delibera </a:t>
            </a:r>
            <a:r>
              <a:rPr lang="it-IT" sz="1800" b="1" dirty="0">
                <a:latin typeface="Calibri" panose="020F0502020204030204" pitchFamily="34" charset="0"/>
              </a:rPr>
              <a:t>di Giunta Comunale n.262 del </a:t>
            </a:r>
            <a:r>
              <a:rPr lang="it-IT" sz="1800" b="1" dirty="0" smtClean="0">
                <a:latin typeface="Calibri" panose="020F0502020204030204" pitchFamily="34" charset="0"/>
              </a:rPr>
              <a:t>23/12/2013).</a:t>
            </a:r>
          </a:p>
          <a:p>
            <a:pPr algn="just">
              <a:lnSpc>
                <a:spcPct val="90000"/>
              </a:lnSpc>
              <a:spcBef>
                <a:spcPts val="0"/>
              </a:spcBef>
            </a:pPr>
            <a:r>
              <a:rPr lang="it-IT" sz="1800" b="1" dirty="0" smtClean="0">
                <a:latin typeface="Calibri" panose="020F0502020204030204" pitchFamily="34" charset="0"/>
              </a:rPr>
              <a:t>Nel 2014 si è provveduto alla progettazione esecutiva delle opere di completamento del Collettore, prevedendo il finanziamento delle stesse a carico dell’A.P.Q. «</a:t>
            </a:r>
            <a:r>
              <a:rPr lang="it-IT" sz="1800" b="1" i="1" dirty="0" smtClean="0">
                <a:latin typeface="Calibri" panose="020F0502020204030204" pitchFamily="34" charset="0"/>
              </a:rPr>
              <a:t>Depurazione Acque Reflue».</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200"/>
              </a:spcBef>
            </a:pPr>
            <a:endParaRPr lang="it-IT" sz="1800" b="1" dirty="0" smtClean="0">
              <a:solidFill>
                <a:srgbClr val="C00000"/>
              </a:solidFill>
              <a:latin typeface="Calibri" panose="020F0502020204030204" pitchFamily="34" charset="0"/>
            </a:endParaRPr>
          </a:p>
          <a:p>
            <a:pPr algn="ctr">
              <a:lnSpc>
                <a:spcPct val="90000"/>
              </a:lnSpc>
              <a:spcBef>
                <a:spcPts val="200"/>
              </a:spcBef>
            </a:pPr>
            <a:endParaRPr lang="it-IT" sz="900" b="1" dirty="0">
              <a:solidFill>
                <a:srgbClr val="C00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spTree>
    <p:extLst>
      <p:ext uri="{BB962C8B-B14F-4D97-AF65-F5344CB8AC3E}">
        <p14:creationId xmlns:p14="http://schemas.microsoft.com/office/powerpoint/2010/main" val="3958640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(2013-2016)</a:t>
            </a:r>
          </a:p>
        </p:txBody>
      </p:sp>
      <p:sp>
        <p:nvSpPr>
          <p:cNvPr id="14340" name="Segnaposto contenuto 2"/>
          <p:cNvSpPr>
            <a:spLocks/>
          </p:cNvSpPr>
          <p:nvPr/>
        </p:nvSpPr>
        <p:spPr bwMode="auto">
          <a:xfrm>
            <a:off x="332423" y="2387601"/>
            <a:ext cx="9251950" cy="436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0"/>
              </a:spcBef>
            </a:pPr>
            <a:r>
              <a:rPr lang="it-IT" sz="2000" b="1" u="sng" dirty="0">
                <a:solidFill>
                  <a:srgbClr val="008000"/>
                </a:solidFill>
                <a:latin typeface="Calibri" panose="020F0502020204030204" pitchFamily="34" charset="0"/>
              </a:rPr>
              <a:t>Eliminazione dello scarico fognario di Via Decollati nel Fiume </a:t>
            </a:r>
            <a:r>
              <a:rPr lang="it-IT" sz="2000" b="1" u="sng" dirty="0" smtClean="0">
                <a:solidFill>
                  <a:srgbClr val="008000"/>
                </a:solidFill>
                <a:latin typeface="Calibri" panose="020F0502020204030204" pitchFamily="34" charset="0"/>
              </a:rPr>
              <a:t>Oreto,</a:t>
            </a:r>
          </a:p>
          <a:p>
            <a:pPr algn="ctr">
              <a:lnSpc>
                <a:spcPct val="90000"/>
              </a:lnSpc>
              <a:spcBef>
                <a:spcPts val="0"/>
              </a:spcBef>
            </a:pPr>
            <a:r>
              <a:rPr lang="it-IT" sz="2000" b="1" u="sng" dirty="0" smtClean="0">
                <a:solidFill>
                  <a:srgbClr val="008000"/>
                </a:solidFill>
                <a:latin typeface="Calibri" panose="020F0502020204030204" pitchFamily="34" charset="0"/>
              </a:rPr>
              <a:t>mediante </a:t>
            </a:r>
            <a:r>
              <a:rPr lang="it-IT" sz="2000" b="1" u="sng" dirty="0">
                <a:solidFill>
                  <a:srgbClr val="008000"/>
                </a:solidFill>
                <a:latin typeface="Calibri" panose="020F0502020204030204" pitchFamily="34" charset="0"/>
              </a:rPr>
              <a:t>il convogliamento dei liquami nel Collettore </a:t>
            </a:r>
            <a:r>
              <a:rPr lang="it-IT" sz="2000" b="1" u="sng" dirty="0" smtClean="0">
                <a:solidFill>
                  <a:srgbClr val="008000"/>
                </a:solidFill>
                <a:latin typeface="Calibri" panose="020F0502020204030204" pitchFamily="34" charset="0"/>
              </a:rPr>
              <a:t>Sud-Orientale</a:t>
            </a:r>
          </a:p>
          <a:p>
            <a:pPr algn="ctr">
              <a:lnSpc>
                <a:spcPct val="90000"/>
              </a:lnSpc>
              <a:spcBef>
                <a:spcPts val="0"/>
              </a:spcBef>
            </a:pPr>
            <a:r>
              <a:rPr lang="it-IT" sz="2000" b="1" u="sng" dirty="0" smtClean="0">
                <a:solidFill>
                  <a:srgbClr val="008000"/>
                </a:solidFill>
                <a:latin typeface="Calibri" panose="020F0502020204030204" pitchFamily="34" charset="0"/>
              </a:rPr>
              <a:t>attraverso </a:t>
            </a:r>
            <a:r>
              <a:rPr lang="it-IT" sz="2000" b="1" u="sng" dirty="0">
                <a:solidFill>
                  <a:srgbClr val="008000"/>
                </a:solidFill>
                <a:latin typeface="Calibri" panose="020F0502020204030204" pitchFamily="34" charset="0"/>
              </a:rPr>
              <a:t>il collettore di Via Stazzone </a:t>
            </a:r>
            <a:r>
              <a:rPr lang="it-IT" sz="2000" b="1" u="sng" spc="-30" dirty="0">
                <a:solidFill>
                  <a:srgbClr val="008000"/>
                </a:solidFill>
                <a:latin typeface="Calibri" panose="020F0502020204030204" pitchFamily="34" charset="0"/>
              </a:rPr>
              <a:t>(Codice ID33415</a:t>
            </a:r>
            <a:r>
              <a:rPr lang="it-IT" sz="2000" b="1" u="sng" spc="-30" dirty="0" smtClean="0">
                <a:solidFill>
                  <a:srgbClr val="008000"/>
                </a:solidFill>
                <a:latin typeface="Calibri" panose="020F0502020204030204" pitchFamily="34" charset="0"/>
              </a:rPr>
              <a:t>)</a:t>
            </a:r>
            <a:endParaRPr lang="it-IT" sz="2000" b="1" u="sng" spc="-40" dirty="0">
              <a:solidFill>
                <a:srgbClr val="008000"/>
              </a:solidFill>
              <a:latin typeface="Calibri" panose="020F0502020204030204" pitchFamily="34" charset="0"/>
            </a:endParaRPr>
          </a:p>
          <a:p>
            <a:pPr algn="ctr">
              <a:lnSpc>
                <a:spcPct val="90000"/>
              </a:lnSpc>
              <a:spcBef>
                <a:spcPts val="600"/>
              </a:spcBef>
              <a:buFont typeface="Arial" panose="020B0604020202020204" pitchFamily="34" charset="0"/>
              <a:buNone/>
            </a:pPr>
            <a:endParaRPr lang="it-IT" sz="1050" b="1" dirty="0" smtClean="0">
              <a:latin typeface="Calibri" panose="020F0502020204030204" pitchFamily="34" charset="0"/>
            </a:endParaRPr>
          </a:p>
          <a:p>
            <a:pPr algn="just">
              <a:lnSpc>
                <a:spcPct val="90000"/>
              </a:lnSpc>
              <a:spcBef>
                <a:spcPts val="0"/>
              </a:spcBef>
            </a:pPr>
            <a:endParaRPr lang="it-IT" sz="1000" b="1" u="sng" dirty="0" smtClean="0">
              <a:latin typeface="Calibri" panose="020F0502020204030204" pitchFamily="34" charset="0"/>
            </a:endParaRPr>
          </a:p>
          <a:p>
            <a:pPr algn="just">
              <a:lnSpc>
                <a:spcPct val="90000"/>
              </a:lnSpc>
              <a:spcBef>
                <a:spcPts val="0"/>
              </a:spcBef>
            </a:pPr>
            <a:endParaRPr lang="it-IT" sz="1800" b="1" u="sng" dirty="0" smtClean="0">
              <a:latin typeface="Calibri" panose="020F0502020204030204" pitchFamily="34" charset="0"/>
            </a:endParaRPr>
          </a:p>
          <a:p>
            <a:pPr algn="just">
              <a:lnSpc>
                <a:spcPct val="90000"/>
              </a:lnSpc>
              <a:spcBef>
                <a:spcPts val="0"/>
              </a:spcBef>
            </a:pPr>
            <a:r>
              <a:rPr lang="it-IT" sz="1800" b="1" u="sng" dirty="0" smtClean="0">
                <a:latin typeface="Calibri" panose="020F0502020204030204" pitchFamily="34" charset="0"/>
              </a:rPr>
              <a:t>PROGETTO </a:t>
            </a:r>
            <a:r>
              <a:rPr lang="it-IT" sz="1800" b="1" u="sng" dirty="0">
                <a:latin typeface="Calibri" panose="020F0502020204030204" pitchFamily="34" charset="0"/>
              </a:rPr>
              <a:t>ESECUTIVO</a:t>
            </a:r>
            <a:r>
              <a:rPr lang="it-IT" sz="1800" b="1" dirty="0">
                <a:latin typeface="Calibri" panose="020F0502020204030204" pitchFamily="34" charset="0"/>
              </a:rPr>
              <a:t> </a:t>
            </a:r>
            <a:r>
              <a:rPr lang="it-IT" sz="1800" b="1" dirty="0" smtClean="0">
                <a:latin typeface="Calibri" panose="020F0502020204030204" pitchFamily="34" charset="0"/>
              </a:rPr>
              <a:t>redatto da tecnici comunali, già esaminato dalla Conferenza di Servizi per l’acquisizione dei pareri di legge, in </a:t>
            </a:r>
            <a:r>
              <a:rPr lang="it-IT" sz="1800" b="1" dirty="0">
                <a:latin typeface="Calibri" panose="020F0502020204030204" pitchFamily="34" charset="0"/>
              </a:rPr>
              <a:t>attesa della </a:t>
            </a:r>
            <a:r>
              <a:rPr lang="it-IT" sz="1800" b="1" dirty="0" smtClean="0">
                <a:latin typeface="Calibri" panose="020F0502020204030204" pitchFamily="34" charset="0"/>
              </a:rPr>
              <a:t>2</a:t>
            </a:r>
            <a:r>
              <a:rPr lang="it-IT" sz="1800" b="1" dirty="0">
                <a:latin typeface="Calibri" panose="020F0502020204030204" pitchFamily="34" charset="0"/>
              </a:rPr>
              <a:t>^ Conferenza dei Servizi per </a:t>
            </a:r>
            <a:r>
              <a:rPr lang="it-IT" sz="1800" b="1" dirty="0" smtClean="0">
                <a:latin typeface="Calibri" panose="020F0502020204030204" pitchFamily="34" charset="0"/>
              </a:rPr>
              <a:t>la successiva Approvazione </a:t>
            </a:r>
            <a:r>
              <a:rPr lang="it-IT" sz="1800" b="1" dirty="0">
                <a:latin typeface="Calibri" panose="020F0502020204030204" pitchFamily="34" charset="0"/>
              </a:rPr>
              <a:t>Tecnica di competenza del R.U.P</a:t>
            </a:r>
            <a:r>
              <a:rPr lang="it-IT" sz="1800" b="1" dirty="0" smtClean="0">
                <a:latin typeface="Calibri" panose="020F0502020204030204" pitchFamily="34" charset="0"/>
              </a:rPr>
              <a:t>.</a:t>
            </a:r>
            <a:endParaRPr lang="it-IT" sz="1800" b="1" dirty="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a:latin typeface="Calibri" panose="020F0502020204030204" pitchFamily="34" charset="0"/>
              </a:rPr>
              <a:t>del progetto </a:t>
            </a:r>
            <a:r>
              <a:rPr lang="it-IT" sz="1800" b="1" dirty="0" smtClean="0">
                <a:latin typeface="Calibri" panose="020F0502020204030204" pitchFamily="34" charset="0"/>
              </a:rPr>
              <a:t>: </a:t>
            </a:r>
            <a:r>
              <a:rPr lang="it-IT" sz="1800" b="1" dirty="0">
                <a:solidFill>
                  <a:srgbClr val="008000"/>
                </a:solidFill>
                <a:latin typeface="Calibri" panose="020F0502020204030204" pitchFamily="34" charset="0"/>
              </a:rPr>
              <a:t>€ </a:t>
            </a:r>
            <a:r>
              <a:rPr lang="it-IT" sz="1800" b="1" dirty="0" smtClean="0">
                <a:solidFill>
                  <a:srgbClr val="008000"/>
                </a:solidFill>
                <a:latin typeface="Calibri" panose="020F0502020204030204" pitchFamily="34" charset="0"/>
              </a:rPr>
              <a:t>1.800.000,00</a:t>
            </a:r>
            <a:endParaRPr lang="it-IT" sz="1800" b="1" dirty="0">
              <a:solidFill>
                <a:srgbClr val="008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200"/>
              </a:spcBef>
            </a:pPr>
            <a:endParaRPr lang="it-IT" sz="1800" b="1" dirty="0" smtClean="0">
              <a:solidFill>
                <a:srgbClr val="C00000"/>
              </a:solidFill>
              <a:latin typeface="Calibri" panose="020F0502020204030204" pitchFamily="34" charset="0"/>
            </a:endParaRPr>
          </a:p>
          <a:p>
            <a:pPr algn="ctr">
              <a:lnSpc>
                <a:spcPct val="90000"/>
              </a:lnSpc>
              <a:spcBef>
                <a:spcPts val="200"/>
              </a:spcBef>
            </a:pPr>
            <a:endParaRPr lang="it-IT" sz="900" b="1" dirty="0">
              <a:solidFill>
                <a:srgbClr val="C00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spTree>
    <p:extLst>
      <p:ext uri="{BB962C8B-B14F-4D97-AF65-F5344CB8AC3E}">
        <p14:creationId xmlns:p14="http://schemas.microsoft.com/office/powerpoint/2010/main" val="3541563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ATTIVITA’ SVOLTA DALL’AMMINISTRAZIONE COMUNALE DI PALERMO</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(2013-2016)</a:t>
            </a:r>
          </a:p>
        </p:txBody>
      </p:sp>
      <p:sp>
        <p:nvSpPr>
          <p:cNvPr id="14340" name="Segnaposto contenuto 2"/>
          <p:cNvSpPr>
            <a:spLocks/>
          </p:cNvSpPr>
          <p:nvPr/>
        </p:nvSpPr>
        <p:spPr bwMode="auto">
          <a:xfrm>
            <a:off x="332423" y="2387601"/>
            <a:ext cx="9251950" cy="436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ts val="0"/>
              </a:spcBef>
            </a:pPr>
            <a:r>
              <a:rPr lang="it-IT" sz="2000" b="1" u="sng" dirty="0" smtClean="0">
                <a:solidFill>
                  <a:srgbClr val="008000"/>
                </a:solidFill>
                <a:latin typeface="Calibri" panose="020F0502020204030204" pitchFamily="34" charset="0"/>
              </a:rPr>
              <a:t>Realizzazione </a:t>
            </a:r>
            <a:r>
              <a:rPr lang="it-IT" sz="2000" b="1" u="sng" dirty="0">
                <a:solidFill>
                  <a:srgbClr val="008000"/>
                </a:solidFill>
                <a:latin typeface="Calibri" panose="020F0502020204030204" pitchFamily="34" charset="0"/>
              </a:rPr>
              <a:t>della fognatura di Via Cruillas con l'eliminazione degli scarichi </a:t>
            </a:r>
            <a:r>
              <a:rPr lang="it-IT" sz="2000" b="1" u="sng" dirty="0" smtClean="0">
                <a:solidFill>
                  <a:srgbClr val="008000"/>
                </a:solidFill>
                <a:latin typeface="Calibri" panose="020F0502020204030204" pitchFamily="34" charset="0"/>
              </a:rPr>
              <a:t>nel </a:t>
            </a:r>
            <a:r>
              <a:rPr lang="it-IT" sz="2000" b="1" u="sng" dirty="0">
                <a:solidFill>
                  <a:srgbClr val="008000"/>
                </a:solidFill>
                <a:latin typeface="Calibri" panose="020F0502020204030204" pitchFamily="34" charset="0"/>
              </a:rPr>
              <a:t>Canale Mortillaro (Codice ID33525</a:t>
            </a:r>
            <a:r>
              <a:rPr lang="it-IT" sz="2000" b="1" u="sng" dirty="0" smtClean="0">
                <a:solidFill>
                  <a:srgbClr val="008000"/>
                </a:solidFill>
                <a:latin typeface="Calibri" panose="020F0502020204030204" pitchFamily="34" charset="0"/>
              </a:rPr>
              <a:t>)</a:t>
            </a:r>
            <a:endParaRPr lang="it-IT" sz="2000" b="1" u="sng" spc="-40" dirty="0">
              <a:solidFill>
                <a:srgbClr val="008000"/>
              </a:solidFill>
              <a:latin typeface="Calibri" panose="020F0502020204030204" pitchFamily="34" charset="0"/>
            </a:endParaRPr>
          </a:p>
          <a:p>
            <a:pPr algn="ctr">
              <a:lnSpc>
                <a:spcPct val="90000"/>
              </a:lnSpc>
              <a:spcBef>
                <a:spcPts val="600"/>
              </a:spcBef>
              <a:buFont typeface="Arial" panose="020B0604020202020204" pitchFamily="34" charset="0"/>
              <a:buNone/>
            </a:pPr>
            <a:endParaRPr lang="it-IT" sz="1050" b="1" dirty="0" smtClean="0">
              <a:latin typeface="Calibri" panose="020F0502020204030204" pitchFamily="34" charset="0"/>
            </a:endParaRPr>
          </a:p>
          <a:p>
            <a:pPr algn="just">
              <a:lnSpc>
                <a:spcPct val="90000"/>
              </a:lnSpc>
              <a:spcBef>
                <a:spcPts val="0"/>
              </a:spcBef>
            </a:pPr>
            <a:endParaRPr lang="it-IT" sz="1000" b="1" u="sng" dirty="0" smtClean="0">
              <a:latin typeface="Calibri" panose="020F0502020204030204" pitchFamily="34" charset="0"/>
            </a:endParaRPr>
          </a:p>
          <a:p>
            <a:pPr algn="just">
              <a:lnSpc>
                <a:spcPct val="90000"/>
              </a:lnSpc>
              <a:spcBef>
                <a:spcPts val="0"/>
              </a:spcBef>
            </a:pPr>
            <a:endParaRPr lang="it-IT" sz="1800" b="1" u="sng" dirty="0" smtClean="0">
              <a:latin typeface="Calibri" panose="020F0502020204030204" pitchFamily="34" charset="0"/>
            </a:endParaRPr>
          </a:p>
          <a:p>
            <a:pPr algn="just">
              <a:lnSpc>
                <a:spcPct val="90000"/>
              </a:lnSpc>
              <a:spcBef>
                <a:spcPts val="0"/>
              </a:spcBef>
            </a:pPr>
            <a:r>
              <a:rPr lang="it-IT" sz="1800" b="1" u="sng" spc="-40" dirty="0">
                <a:latin typeface="Calibri" panose="020F0502020204030204" pitchFamily="34" charset="0"/>
              </a:rPr>
              <a:t>PROGETTO DEFINITIVO</a:t>
            </a:r>
            <a:r>
              <a:rPr lang="it-IT" sz="1800" b="1" spc="-40" dirty="0">
                <a:latin typeface="Calibri" panose="020F0502020204030204" pitchFamily="34" charset="0"/>
              </a:rPr>
              <a:t> (già predisposto per l’appalto di progettazione esecutiva ed esecuzione lavori) </a:t>
            </a:r>
            <a:r>
              <a:rPr lang="it-IT" sz="1800" b="1" dirty="0" smtClean="0">
                <a:latin typeface="Calibri" panose="020F0502020204030204" pitchFamily="34" charset="0"/>
              </a:rPr>
              <a:t>esaminato </a:t>
            </a:r>
            <a:r>
              <a:rPr lang="it-IT" sz="1800" b="1" dirty="0">
                <a:latin typeface="Calibri" panose="020F0502020204030204" pitchFamily="34" charset="0"/>
              </a:rPr>
              <a:t>dalla </a:t>
            </a:r>
            <a:r>
              <a:rPr lang="it-IT" sz="1800" b="1" dirty="0" smtClean="0">
                <a:latin typeface="Calibri" panose="020F0502020204030204" pitchFamily="34" charset="0"/>
              </a:rPr>
              <a:t>1</a:t>
            </a:r>
            <a:r>
              <a:rPr lang="it-IT" sz="1800" b="1" dirty="0">
                <a:latin typeface="Calibri" panose="020F0502020204030204" pitchFamily="34" charset="0"/>
              </a:rPr>
              <a:t>^ Conferenza Speciale dei Servizi svolta in data 07/09/2015; 2^ Conferenza Speciale dei Servizi presso l’Ufficio del Genio Civile </a:t>
            </a:r>
            <a:r>
              <a:rPr lang="it-IT" sz="1800" b="1" dirty="0" smtClean="0">
                <a:latin typeface="Calibri" panose="020F0502020204030204" pitchFamily="34" charset="0"/>
              </a:rPr>
              <a:t>di Palermo già </a:t>
            </a:r>
            <a:r>
              <a:rPr lang="it-IT" sz="1800" b="1" dirty="0">
                <a:latin typeface="Calibri" panose="020F0502020204030204" pitchFamily="34" charset="0"/>
              </a:rPr>
              <a:t>convocata per il 06/04/2016 per l’acquisizione </a:t>
            </a:r>
            <a:r>
              <a:rPr lang="it-IT" sz="1800" b="1" dirty="0" smtClean="0">
                <a:latin typeface="Calibri" panose="020F0502020204030204" pitchFamily="34" charset="0"/>
              </a:rPr>
              <a:t>dei pareri di legge ai fini dell’Approvazione Tecnica del </a:t>
            </a:r>
            <a:r>
              <a:rPr lang="it-IT" sz="1800" b="1" dirty="0">
                <a:latin typeface="Calibri" panose="020F0502020204030204" pitchFamily="34" charset="0"/>
              </a:rPr>
              <a:t>progetto</a:t>
            </a:r>
            <a:r>
              <a:rPr lang="it-IT" sz="1800" b="1" dirty="0" smtClean="0">
                <a:latin typeface="Calibri" panose="020F0502020204030204" pitchFamily="34" charset="0"/>
              </a:rPr>
              <a:t>.</a:t>
            </a:r>
            <a:endParaRPr lang="it-IT" sz="1800" b="1" dirty="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Importo </a:t>
            </a:r>
            <a:r>
              <a:rPr lang="it-IT" sz="1800" b="1" dirty="0">
                <a:latin typeface="Calibri" panose="020F0502020204030204" pitchFamily="34" charset="0"/>
              </a:rPr>
              <a:t>del progetto </a:t>
            </a:r>
            <a:r>
              <a:rPr lang="it-IT" sz="1800" b="1" dirty="0" smtClean="0">
                <a:latin typeface="Calibri" panose="020F0502020204030204" pitchFamily="34" charset="0"/>
              </a:rPr>
              <a:t>: </a:t>
            </a:r>
            <a:r>
              <a:rPr lang="it-IT" sz="1800" b="1" dirty="0">
                <a:solidFill>
                  <a:srgbClr val="008000"/>
                </a:solidFill>
                <a:latin typeface="Calibri" panose="020F0502020204030204" pitchFamily="34" charset="0"/>
              </a:rPr>
              <a:t>€ 7.159.795,78</a:t>
            </a:r>
          </a:p>
          <a:p>
            <a:pPr algn="just">
              <a:lnSpc>
                <a:spcPct val="90000"/>
              </a:lnSpc>
              <a:spcBef>
                <a:spcPts val="0"/>
              </a:spcBef>
            </a:pPr>
            <a:r>
              <a:rPr lang="it-IT" sz="1800" dirty="0">
                <a:latin typeface="Calibri" panose="020F0502020204030204" pitchFamily="34" charset="0"/>
              </a:rPr>
              <a:t>Di cui risorse dell’Amministrazione Comunale: </a:t>
            </a:r>
            <a:r>
              <a:rPr lang="it-IT" sz="1800" dirty="0">
                <a:solidFill>
                  <a:srgbClr val="008000"/>
                </a:solidFill>
                <a:latin typeface="Calibri" panose="020F0502020204030204" pitchFamily="34" charset="0"/>
              </a:rPr>
              <a:t>€ </a:t>
            </a:r>
            <a:r>
              <a:rPr lang="it-IT" sz="1800" dirty="0" smtClean="0">
                <a:solidFill>
                  <a:srgbClr val="008000"/>
                </a:solidFill>
                <a:latin typeface="Calibri" panose="020F0502020204030204" pitchFamily="34" charset="0"/>
              </a:rPr>
              <a:t>219.795,78</a:t>
            </a:r>
            <a:endParaRPr lang="it-IT" sz="1800" dirty="0">
              <a:solidFill>
                <a:srgbClr val="008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200"/>
              </a:spcBef>
            </a:pPr>
            <a:endParaRPr lang="it-IT" sz="1800" b="1" dirty="0" smtClean="0">
              <a:solidFill>
                <a:srgbClr val="C00000"/>
              </a:solidFill>
              <a:latin typeface="Calibri" panose="020F0502020204030204" pitchFamily="34" charset="0"/>
            </a:endParaRPr>
          </a:p>
          <a:p>
            <a:pPr algn="ctr">
              <a:lnSpc>
                <a:spcPct val="90000"/>
              </a:lnSpc>
              <a:spcBef>
                <a:spcPts val="200"/>
              </a:spcBef>
            </a:pPr>
            <a:endParaRPr lang="it-IT" sz="900" b="1" dirty="0">
              <a:solidFill>
                <a:srgbClr val="C00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spTree>
    <p:extLst>
      <p:ext uri="{BB962C8B-B14F-4D97-AF65-F5344CB8AC3E}">
        <p14:creationId xmlns:p14="http://schemas.microsoft.com/office/powerpoint/2010/main" val="2689044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olo 1"/>
          <p:cNvSpPr>
            <a:spLocks noGrp="1"/>
          </p:cNvSpPr>
          <p:nvPr>
            <p:ph type="title"/>
          </p:nvPr>
        </p:nvSpPr>
        <p:spPr>
          <a:xfrm>
            <a:off x="332423" y="182881"/>
            <a:ext cx="9251950" cy="2042160"/>
          </a:xfrm>
          <a:ln w="28575">
            <a:solidFill>
              <a:srgbClr val="0033CC"/>
            </a:solidFill>
          </a:ln>
        </p:spPr>
        <p:txBody>
          <a:bodyPr/>
          <a:lstStyle/>
          <a:p>
            <a:pPr algn="ctr" eaLnBrk="1" hangingPunct="1"/>
            <a:r>
              <a:rPr lang="it-IT" sz="4000" b="1" dirty="0" smtClean="0">
                <a:solidFill>
                  <a:srgbClr val="0033CC"/>
                </a:solidFill>
                <a:latin typeface="Aharoni" panose="02010803020104030203" pitchFamily="2" charset="-79"/>
                <a:cs typeface="Aharoni" panose="02010803020104030203" pitchFamily="2" charset="-79"/>
              </a:rPr>
              <a:t>DECRETI DI NOMINA </a:t>
            </a:r>
            <a:r>
              <a:rPr lang="it-IT" sz="4000" b="1" dirty="0" smtClean="0">
                <a:solidFill>
                  <a:srgbClr val="0033CC"/>
                </a:solidFill>
                <a:latin typeface="Aharoni" panose="02010803020104030203" pitchFamily="2" charset="-79"/>
                <a:cs typeface="Aharoni" panose="02010803020104030203" pitchFamily="2" charset="-79"/>
              </a:rPr>
              <a:t>DEL COMMISSARIO STRAORDINARIO</a:t>
            </a:r>
            <a:r>
              <a:rPr lang="it-IT" sz="4000" b="1" dirty="0" smtClean="0">
                <a:solidFill>
                  <a:srgbClr val="0033CC"/>
                </a:solidFill>
                <a:latin typeface="Aharoni" panose="02010803020104030203" pitchFamily="2" charset="-79"/>
                <a:cs typeface="Aharoni" panose="02010803020104030203" pitchFamily="2" charset="-79"/>
              </a:rPr>
              <a:t/>
            </a:r>
            <a:br>
              <a:rPr lang="it-IT" sz="4000" b="1" dirty="0" smtClean="0">
                <a:solidFill>
                  <a:srgbClr val="0033CC"/>
                </a:solidFill>
                <a:latin typeface="Aharoni" panose="02010803020104030203" pitchFamily="2" charset="-79"/>
                <a:cs typeface="Aharoni" panose="02010803020104030203" pitchFamily="2" charset="-79"/>
              </a:rPr>
            </a:br>
            <a:r>
              <a:rPr lang="it-IT" sz="2400" b="1" dirty="0" smtClean="0">
                <a:solidFill>
                  <a:srgbClr val="0033CC"/>
                </a:solidFill>
                <a:latin typeface="Aharoni" panose="02010803020104030203" pitchFamily="2" charset="-79"/>
                <a:cs typeface="Aharoni" panose="02010803020104030203" pitchFamily="2" charset="-79"/>
              </a:rPr>
              <a:t>(</a:t>
            </a:r>
            <a:r>
              <a:rPr lang="it-IT" sz="2400" b="1" dirty="0" smtClean="0">
                <a:solidFill>
                  <a:srgbClr val="0033CC"/>
                </a:solidFill>
                <a:latin typeface="Aharoni" panose="02010803020104030203" pitchFamily="2" charset="-79"/>
                <a:cs typeface="Aharoni" panose="02010803020104030203" pitchFamily="2" charset="-79"/>
              </a:rPr>
              <a:t>2015)</a:t>
            </a:r>
            <a:endParaRPr lang="it-IT" sz="2400" b="1" dirty="0" smtClean="0">
              <a:solidFill>
                <a:srgbClr val="0033CC"/>
              </a:solidFill>
              <a:latin typeface="Aharoni" panose="02010803020104030203" pitchFamily="2" charset="-79"/>
              <a:cs typeface="Aharoni" panose="02010803020104030203" pitchFamily="2" charset="-79"/>
            </a:endParaRPr>
          </a:p>
        </p:txBody>
      </p:sp>
      <p:sp>
        <p:nvSpPr>
          <p:cNvPr id="14340" name="Segnaposto contenuto 2"/>
          <p:cNvSpPr>
            <a:spLocks/>
          </p:cNvSpPr>
          <p:nvPr/>
        </p:nvSpPr>
        <p:spPr bwMode="auto">
          <a:xfrm>
            <a:off x="332423" y="2387601"/>
            <a:ext cx="9251950" cy="436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lnSpc>
                <a:spcPct val="90000"/>
              </a:lnSpc>
              <a:spcBef>
                <a:spcPts val="0"/>
              </a:spcBef>
            </a:pPr>
            <a:endParaRPr lang="it-IT" sz="1800" b="1" u="sng" dirty="0" smtClean="0">
              <a:latin typeface="Calibri" panose="020F0502020204030204" pitchFamily="34" charset="0"/>
            </a:endParaRPr>
          </a:p>
          <a:p>
            <a:pPr algn="just">
              <a:lnSpc>
                <a:spcPct val="90000"/>
              </a:lnSpc>
              <a:spcBef>
                <a:spcPts val="0"/>
              </a:spcBef>
            </a:pPr>
            <a:r>
              <a:rPr lang="it-IT" b="1" dirty="0" smtClean="0">
                <a:solidFill>
                  <a:srgbClr val="C00000"/>
                </a:solidFill>
                <a:latin typeface="Calibri" panose="020F0502020204030204" pitchFamily="34" charset="0"/>
              </a:rPr>
              <a:t>D.P.C.M. </a:t>
            </a:r>
            <a:r>
              <a:rPr lang="it-IT" b="1" dirty="0">
                <a:solidFill>
                  <a:srgbClr val="C00000"/>
                </a:solidFill>
                <a:latin typeface="Calibri" panose="020F0502020204030204" pitchFamily="34" charset="0"/>
              </a:rPr>
              <a:t>del </a:t>
            </a:r>
            <a:r>
              <a:rPr lang="it-IT" b="1" dirty="0">
                <a:solidFill>
                  <a:srgbClr val="C00000"/>
                </a:solidFill>
                <a:latin typeface="Calibri" panose="020F0502020204030204" pitchFamily="34" charset="0"/>
              </a:rPr>
              <a:t>03/11/2015</a:t>
            </a:r>
            <a:r>
              <a:rPr lang="it-IT" sz="1800" b="1" dirty="0" smtClean="0">
                <a:latin typeface="Calibri" panose="020F0502020204030204" pitchFamily="34" charset="0"/>
              </a:rPr>
              <a:t>: </a:t>
            </a:r>
            <a:r>
              <a:rPr lang="it-IT" sz="1800" b="1" spc="-40" dirty="0" smtClean="0">
                <a:latin typeface="Calibri" panose="020F0502020204030204" pitchFamily="34" charset="0"/>
              </a:rPr>
              <a:t>Nomina </a:t>
            </a:r>
            <a:r>
              <a:rPr lang="it-IT" sz="1800" b="1" spc="-40" dirty="0">
                <a:latin typeface="Calibri" panose="020F0502020204030204" pitchFamily="34" charset="0"/>
              </a:rPr>
              <a:t>della Dott.ssa Vania </a:t>
            </a:r>
            <a:r>
              <a:rPr lang="it-IT" sz="1800" b="1" spc="-40" dirty="0" smtClean="0">
                <a:latin typeface="Calibri" panose="020F0502020204030204" pitchFamily="34" charset="0"/>
              </a:rPr>
              <a:t>Contrafatto </a:t>
            </a:r>
            <a:r>
              <a:rPr lang="it-IT" sz="1800" b="1" spc="-40" dirty="0">
                <a:latin typeface="Calibri" panose="020F0502020204030204" pitchFamily="34" charset="0"/>
              </a:rPr>
              <a:t>quale Commissario Straordinario </a:t>
            </a:r>
            <a:r>
              <a:rPr lang="it-IT" sz="1800" b="1" spc="-40" dirty="0" smtClean="0">
                <a:latin typeface="Calibri" panose="020F0502020204030204" pitchFamily="34" charset="0"/>
              </a:rPr>
              <a:t>di alcuni interventi </a:t>
            </a:r>
            <a:r>
              <a:rPr lang="it-IT" sz="1800" b="1" spc="-40" dirty="0">
                <a:latin typeface="Calibri" panose="020F0502020204030204" pitchFamily="34" charset="0"/>
              </a:rPr>
              <a:t>dell’A.P.Q. </a:t>
            </a:r>
            <a:r>
              <a:rPr lang="it-IT" sz="1800" b="1" spc="-40" dirty="0" smtClean="0">
                <a:latin typeface="Calibri" panose="020F0502020204030204" pitchFamily="34" charset="0"/>
              </a:rPr>
              <a:t>“</a:t>
            </a:r>
            <a:r>
              <a:rPr lang="it-IT" sz="1800" b="1" i="1" spc="-40" dirty="0" smtClean="0">
                <a:latin typeface="Calibri" panose="020F0502020204030204" pitchFamily="34" charset="0"/>
              </a:rPr>
              <a:t>Depurazione Acque Reflue</a:t>
            </a:r>
            <a:r>
              <a:rPr lang="it-IT" sz="1800" b="1" spc="-40" dirty="0" smtClean="0">
                <a:latin typeface="Calibri" panose="020F0502020204030204" pitchFamily="34" charset="0"/>
              </a:rPr>
              <a:t>”, tra i quali quello identificato </a:t>
            </a:r>
            <a:r>
              <a:rPr lang="it-IT" sz="1800" b="1" spc="-40" dirty="0">
                <a:latin typeface="Calibri" panose="020F0502020204030204" pitchFamily="34" charset="0"/>
              </a:rPr>
              <a:t>con </a:t>
            </a:r>
            <a:r>
              <a:rPr lang="it-IT" sz="1800" b="1" spc="-40" dirty="0" smtClean="0">
                <a:latin typeface="Calibri" panose="020F0502020204030204" pitchFamily="34" charset="0"/>
              </a:rPr>
              <a:t>il </a:t>
            </a:r>
            <a:r>
              <a:rPr lang="it-IT" sz="1800" b="1" spc="-40" dirty="0">
                <a:latin typeface="Calibri" panose="020F0502020204030204" pitchFamily="34" charset="0"/>
              </a:rPr>
              <a:t>Cod. </a:t>
            </a:r>
            <a:r>
              <a:rPr lang="it-IT" sz="1800" b="1" spc="-40" dirty="0" smtClean="0">
                <a:latin typeface="Calibri" panose="020F0502020204030204" pitchFamily="34" charset="0"/>
              </a:rPr>
              <a:t>ID-33525 (opera ricadente </a:t>
            </a:r>
            <a:r>
              <a:rPr lang="it-IT" sz="1800" b="1" spc="-40" dirty="0">
                <a:latin typeface="Calibri" panose="020F0502020204030204" pitchFamily="34" charset="0"/>
              </a:rPr>
              <a:t>nel territorio del Comune di Palermo).</a:t>
            </a:r>
          </a:p>
          <a:p>
            <a:pPr algn="just">
              <a:lnSpc>
                <a:spcPct val="90000"/>
              </a:lnSpc>
              <a:spcBef>
                <a:spcPts val="0"/>
              </a:spcBef>
            </a:pPr>
            <a:endParaRPr lang="it-IT" sz="1400" b="1" dirty="0" smtClean="0">
              <a:latin typeface="Calibri" panose="020F0502020204030204" pitchFamily="34" charset="0"/>
            </a:endParaRPr>
          </a:p>
          <a:p>
            <a:pPr algn="just">
              <a:lnSpc>
                <a:spcPct val="90000"/>
              </a:lnSpc>
              <a:spcBef>
                <a:spcPts val="0"/>
              </a:spcBef>
            </a:pPr>
            <a:r>
              <a:rPr lang="it-IT" b="1" dirty="0" smtClean="0">
                <a:solidFill>
                  <a:srgbClr val="C00000"/>
                </a:solidFill>
                <a:latin typeface="Calibri" panose="020F0502020204030204" pitchFamily="34" charset="0"/>
              </a:rPr>
              <a:t>D.P.C.M. </a:t>
            </a:r>
            <a:r>
              <a:rPr lang="it-IT" b="1" dirty="0">
                <a:solidFill>
                  <a:srgbClr val="C00000"/>
                </a:solidFill>
                <a:latin typeface="Calibri" panose="020F0502020204030204" pitchFamily="34" charset="0"/>
              </a:rPr>
              <a:t>del </a:t>
            </a:r>
            <a:r>
              <a:rPr lang="it-IT" b="1" dirty="0" smtClean="0">
                <a:solidFill>
                  <a:srgbClr val="C00000"/>
                </a:solidFill>
                <a:latin typeface="Calibri" panose="020F0502020204030204" pitchFamily="34" charset="0"/>
              </a:rPr>
              <a:t>07/12/2015</a:t>
            </a:r>
            <a:r>
              <a:rPr lang="it-IT" sz="1800" b="1" dirty="0" smtClean="0">
                <a:latin typeface="Calibri" panose="020F0502020204030204" pitchFamily="34" charset="0"/>
              </a:rPr>
              <a:t>: Nomina </a:t>
            </a:r>
            <a:r>
              <a:rPr lang="it-IT" sz="1800" b="1" dirty="0">
                <a:latin typeface="Calibri" panose="020F0502020204030204" pitchFamily="34" charset="0"/>
              </a:rPr>
              <a:t>della Dott.ssa Vania Contrafatto quale Commissario Straordinario di alcuni interventi dell’A.P.Q. “</a:t>
            </a:r>
            <a:r>
              <a:rPr lang="it-IT" sz="1800" b="1" i="1" dirty="0">
                <a:latin typeface="Calibri" panose="020F0502020204030204" pitchFamily="34" charset="0"/>
              </a:rPr>
              <a:t>Depurazione Acque Reflue</a:t>
            </a:r>
            <a:r>
              <a:rPr lang="it-IT" sz="1800" b="1" dirty="0">
                <a:latin typeface="Calibri" panose="020F0502020204030204" pitchFamily="34" charset="0"/>
              </a:rPr>
              <a:t>” tra i quali </a:t>
            </a:r>
            <a:r>
              <a:rPr lang="it-IT" sz="1800" b="1" dirty="0" smtClean="0">
                <a:latin typeface="Calibri" panose="020F0502020204030204" pitchFamily="34" charset="0"/>
              </a:rPr>
              <a:t>quelli identificati con i </a:t>
            </a:r>
            <a:r>
              <a:rPr lang="it-IT" sz="1800" b="1" dirty="0">
                <a:latin typeface="Calibri" panose="020F0502020204030204" pitchFamily="34" charset="0"/>
              </a:rPr>
              <a:t>Cod. ID33412, ID33413, ID33414, ID33415, ID33416, ID33417, ID33418, ID33419, ID33419, </a:t>
            </a:r>
            <a:r>
              <a:rPr lang="it-IT" sz="1800" b="1" dirty="0" smtClean="0">
                <a:latin typeface="Calibri" panose="020F0502020204030204" pitchFamily="34" charset="0"/>
              </a:rPr>
              <a:t>e ID33420 (opere ricadenti nel territorio del Comune di Palermo).</a:t>
            </a:r>
          </a:p>
          <a:p>
            <a:pPr algn="just">
              <a:lnSpc>
                <a:spcPct val="90000"/>
              </a:lnSpc>
              <a:spcBef>
                <a:spcPts val="0"/>
              </a:spcBef>
            </a:pPr>
            <a:endParaRPr lang="it-IT" sz="1400" b="1" dirty="0">
              <a:latin typeface="Calibri" panose="020F0502020204030204" pitchFamily="34" charset="0"/>
            </a:endParaRPr>
          </a:p>
          <a:p>
            <a:pPr algn="just">
              <a:lnSpc>
                <a:spcPct val="90000"/>
              </a:lnSpc>
              <a:spcBef>
                <a:spcPts val="0"/>
              </a:spcBef>
            </a:pPr>
            <a:r>
              <a:rPr lang="it-IT" sz="1800" b="1" dirty="0" smtClean="0">
                <a:latin typeface="Calibri" panose="020F0502020204030204" pitchFamily="34" charset="0"/>
              </a:rPr>
              <a:t>L’Amministrazione Comunale, con nota </a:t>
            </a:r>
            <a:r>
              <a:rPr lang="it-IT" sz="2400" b="1" dirty="0" smtClean="0">
                <a:solidFill>
                  <a:srgbClr val="C00000"/>
                </a:solidFill>
                <a:latin typeface="Calibri" panose="020F0502020204030204" pitchFamily="34" charset="0"/>
              </a:rPr>
              <a:t>Prot. N. 103551 del 09/02/2016</a:t>
            </a:r>
            <a:r>
              <a:rPr lang="it-IT" sz="1800" b="1" dirty="0" smtClean="0">
                <a:latin typeface="Calibri" panose="020F0502020204030204" pitchFamily="34" charset="0"/>
              </a:rPr>
              <a:t>, considerato che non erano pervenute comunicazioni da parte del Commissario Straordinario, ha provveduto a relazionare sull’iter di attuazione delle opere soggette a commissariamento, chiedendo di dare indicazioni sul successivo iter di realizzazione delle opere suddette.</a:t>
            </a:r>
            <a:endParaRPr lang="it-IT" sz="1800" b="1" dirty="0">
              <a:latin typeface="Calibri" panose="020F0502020204030204" pitchFamily="34" charset="0"/>
            </a:endParaRPr>
          </a:p>
          <a:p>
            <a:pPr algn="just">
              <a:lnSpc>
                <a:spcPct val="90000"/>
              </a:lnSpc>
              <a:spcBef>
                <a:spcPts val="0"/>
              </a:spcBef>
            </a:pPr>
            <a:endParaRPr lang="it-IT" sz="1400" b="1" dirty="0" smtClean="0">
              <a:latin typeface="Calibri" panose="020F0502020204030204" pitchFamily="34" charset="0"/>
            </a:endParaRPr>
          </a:p>
          <a:p>
            <a:pPr algn="just">
              <a:lnSpc>
                <a:spcPct val="90000"/>
              </a:lnSpc>
              <a:spcBef>
                <a:spcPts val="0"/>
              </a:spcBef>
            </a:pPr>
            <a:r>
              <a:rPr lang="it-IT" sz="1800" b="1" spc="-40" dirty="0" smtClean="0">
                <a:latin typeface="Calibri" panose="020F0502020204030204" pitchFamily="34" charset="0"/>
              </a:rPr>
              <a:t>Il </a:t>
            </a:r>
            <a:r>
              <a:rPr lang="it-IT" sz="1800" b="1" spc="-40" dirty="0">
                <a:latin typeface="Calibri" panose="020F0502020204030204" pitchFamily="34" charset="0"/>
              </a:rPr>
              <a:t>Commissario Straordinario si è insediato </a:t>
            </a:r>
            <a:r>
              <a:rPr lang="it-IT" sz="1800" b="1" spc="-40" dirty="0" err="1">
                <a:latin typeface="Calibri" panose="020F0502020204030204" pitchFamily="34" charset="0"/>
              </a:rPr>
              <a:t>gs</a:t>
            </a:r>
            <a:r>
              <a:rPr lang="it-IT" sz="1800" b="1" spc="-40" dirty="0">
                <a:latin typeface="Calibri" panose="020F0502020204030204" pitchFamily="34" charset="0"/>
              </a:rPr>
              <a:t>. </a:t>
            </a:r>
            <a:r>
              <a:rPr lang="it-IT" sz="2200" b="1" spc="-40" dirty="0">
                <a:solidFill>
                  <a:srgbClr val="C00000"/>
                </a:solidFill>
                <a:latin typeface="Calibri" panose="020F0502020204030204" pitchFamily="34" charset="0"/>
              </a:rPr>
              <a:t>provvedimenti n. 11 e 12 del </a:t>
            </a:r>
            <a:r>
              <a:rPr lang="it-IT" sz="2200" b="1" spc="-40" dirty="0" smtClean="0">
                <a:solidFill>
                  <a:srgbClr val="C00000"/>
                </a:solidFill>
                <a:latin typeface="Calibri" panose="020F0502020204030204" pitchFamily="34" charset="0"/>
              </a:rPr>
              <a:t>17/03/2016</a:t>
            </a:r>
            <a:r>
              <a:rPr lang="it-IT" sz="2200" b="1" dirty="0">
                <a:latin typeface="Calibri" panose="020F0502020204030204" pitchFamily="34" charset="0"/>
              </a:rPr>
              <a:t>.</a:t>
            </a: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a:p>
            <a:pPr algn="just">
              <a:lnSpc>
                <a:spcPct val="90000"/>
              </a:lnSpc>
              <a:spcBef>
                <a:spcPts val="200"/>
              </a:spcBef>
            </a:pPr>
            <a:endParaRPr lang="it-IT" sz="1800" b="1" dirty="0" smtClean="0">
              <a:solidFill>
                <a:srgbClr val="C00000"/>
              </a:solidFill>
              <a:latin typeface="Calibri" panose="020F0502020204030204" pitchFamily="34" charset="0"/>
            </a:endParaRPr>
          </a:p>
          <a:p>
            <a:pPr algn="ctr">
              <a:lnSpc>
                <a:spcPct val="90000"/>
              </a:lnSpc>
              <a:spcBef>
                <a:spcPts val="200"/>
              </a:spcBef>
            </a:pPr>
            <a:endParaRPr lang="it-IT" sz="900" b="1" dirty="0">
              <a:solidFill>
                <a:srgbClr val="C00000"/>
              </a:solidFill>
              <a:latin typeface="Calibri" panose="020F0502020204030204" pitchFamily="34" charset="0"/>
            </a:endParaRPr>
          </a:p>
          <a:p>
            <a:pPr algn="just">
              <a:lnSpc>
                <a:spcPct val="90000"/>
              </a:lnSpc>
              <a:spcBef>
                <a:spcPts val="0"/>
              </a:spcBef>
            </a:pPr>
            <a:endParaRPr lang="it-IT" sz="1800" b="1" dirty="0" smtClean="0">
              <a:latin typeface="Calibri" panose="020F0502020204030204" pitchFamily="34" charset="0"/>
            </a:endParaRPr>
          </a:p>
        </p:txBody>
      </p:sp>
    </p:spTree>
    <p:extLst>
      <p:ext uri="{BB962C8B-B14F-4D97-AF65-F5344CB8AC3E}">
        <p14:creationId xmlns:p14="http://schemas.microsoft.com/office/powerpoint/2010/main" val="95422446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1254</TotalTime>
  <Words>2641</Words>
  <Application>Microsoft Office PowerPoint</Application>
  <PresentationFormat>A4 (21x29,7 cm)</PresentationFormat>
  <Paragraphs>249</Paragraphs>
  <Slides>24</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24</vt:i4>
      </vt:variant>
    </vt:vector>
  </HeadingPairs>
  <TitlesOfParts>
    <vt:vector size="30" baseType="lpstr">
      <vt:lpstr>Aharoni</vt:lpstr>
      <vt:lpstr>Arial</vt:lpstr>
      <vt:lpstr>Calibri</vt:lpstr>
      <vt:lpstr>Calibri Light</vt:lpstr>
      <vt:lpstr>Wingdings</vt:lpstr>
      <vt:lpstr>Tema di Office</vt:lpstr>
      <vt:lpstr>A.P.Q. “DEPURAZIONE DELLE ACQUE REFLUE” sottoscritto in data 30/01/2013 tra il Ministero dello Sviluppo Economico, il Ministero per la Tutela dell’Ambiente del Territorio e del Mare, il Ministero delle Infrastrutture e dei Trasporti e la Regione Siciliana.  (Procedure Comunitarie di Infrazione CE/2004/2034 e CE/2009/2034)</vt:lpstr>
      <vt:lpstr>INQUADRAMENTO NORMATIVO (1991-1999)</vt:lpstr>
      <vt:lpstr>INQUADRAMENTO NORMATIVO (2000-2007)</vt:lpstr>
      <vt:lpstr>INQUADRAMENTO NORMATIVO (2008-2013)</vt:lpstr>
      <vt:lpstr>INQUADRAMENTO NORMATIVO (2011-2013)</vt:lpstr>
      <vt:lpstr>INQUADRAMENTO NORMATIVO (2013)</vt:lpstr>
      <vt:lpstr>INQUADRAMENTO NORMATIVO (2013)</vt:lpstr>
      <vt:lpstr>ATTIVITA’ SVOLTA DALL’AMMINISTRAZIONE COMUNALE DI PALERMO (2013-2015)</vt:lpstr>
      <vt:lpstr>ATTIVITA’ SVOLTA DALL’AMMINISTRAZIONE COMUNALE DI PALERMO (2013-2015)</vt:lpstr>
      <vt:lpstr>Presentazione standard di PowerPoint</vt:lpstr>
      <vt:lpstr>ATTIVITA’ SVOLTA DALL’AMMINISTRAZIONE COMUNALE DI PALERMO (2013-2015)</vt:lpstr>
      <vt:lpstr>ATTIVITA’ SVOLTA DALL’AMMINISTRAZIONE COMUNALE DI PALERMO (2013-2015)</vt:lpstr>
      <vt:lpstr>ATTIVITA’ SVOLTA DALL’AMMINISTRAZIONE COMUNALE DI PALERMO (2013-2015)</vt:lpstr>
      <vt:lpstr>ATTIVITA’ SVOLTA DALL’AMMINISTRAZIONE COMUNALE DI PALERMO (2013-2015)</vt:lpstr>
      <vt:lpstr>ATTIVITA’ SVOLTA DALL’AMMINISTRAZIONE COMUNALE DI PALERMO (2013-2015)</vt:lpstr>
      <vt:lpstr>ATTIVITA’ SVOLTA DALL’AMMINISTRAZIONE COMUNALE DI PALERMO (2013-2015)</vt:lpstr>
      <vt:lpstr>ATTIVITA’ SVOLTA DALL’AMMINISTRAZIONE COMUNALE DI PALERMO (2013-2015)</vt:lpstr>
      <vt:lpstr>ATTIVITA’ SVOLTA DALL’AMMINISTRAZIONE COMUNALE DI PALERMO (2013-2016)</vt:lpstr>
      <vt:lpstr>ATTIVITA’ SVOLTA DALL’AMMINISTRAZIONE COMUNALE DI PALERMO (2013-2016)</vt:lpstr>
      <vt:lpstr>ATTIVITA’ SVOLTA DALL’AMMINISTRAZIONE COMUNALE DI PALERMO (2013-2016)</vt:lpstr>
      <vt:lpstr>ATTIVITA’ SVOLTA DALL’AMMINISTRAZIONE COMUNALE DI PALERMO (2013-2016)</vt:lpstr>
      <vt:lpstr>ATTIVITA’ SVOLTA DALL’AMMINISTRAZIONE COMUNALE DI PALERMO (2013-2016)</vt:lpstr>
      <vt:lpstr>ATTIVITA’ SVOLTA DALL’AMMINISTRAZIONE COMUNALE DI PALERMO (2013-2016)</vt:lpstr>
      <vt:lpstr>DECRETI DI NOMINA DEL COMMISSARIO STRAORDINARIO (2015)</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OPERE IDRICHE E FOGNARIE</dc:title>
  <dc:creator>Rosaria Gatì</dc:creator>
  <cp:lastModifiedBy>Giuseppe Vicari</cp:lastModifiedBy>
  <cp:revision>348</cp:revision>
  <cp:lastPrinted>2016-04-01T14:59:56Z</cp:lastPrinted>
  <dcterms:created xsi:type="dcterms:W3CDTF">2014-11-10T08:18:47Z</dcterms:created>
  <dcterms:modified xsi:type="dcterms:W3CDTF">2016-04-01T16:43:12Z</dcterms:modified>
</cp:coreProperties>
</file>