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80" r:id="rId14"/>
    <p:sldId id="270" r:id="rId15"/>
    <p:sldId id="272" r:id="rId16"/>
    <p:sldId id="273" r:id="rId17"/>
    <p:sldId id="276" r:id="rId18"/>
    <p:sldId id="278" r:id="rId19"/>
  </p:sldIdLst>
  <p:sldSz cx="9144000" cy="6858000" type="screen4x3"/>
  <p:notesSz cx="6810375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3" clrIdx="0">
    <p:extLst>
      <p:ext uri="{19B8F6BF-5375-455C-9EA6-DF929625EA0E}">
        <p15:presenceInfo xmlns:p15="http://schemas.microsoft.com/office/powerpoint/2012/main" userId="ut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498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879354696124589"/>
          <c:y val="7.8518836448727924E-2"/>
          <c:w val="0.79643771319465451"/>
          <c:h val="0.8561507488751249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49469.3</c:v>
                </c:pt>
                <c:pt idx="1">
                  <c:v>23533.4</c:v>
                </c:pt>
                <c:pt idx="2">
                  <c:v>56816.7</c:v>
                </c:pt>
                <c:pt idx="3">
                  <c:v>71661.399999999994</c:v>
                </c:pt>
                <c:pt idx="4">
                  <c:v>80801.22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8783064"/>
        <c:axId val="148785416"/>
        <c:axId val="82283288"/>
      </c:bar3DChart>
      <c:catAx>
        <c:axId val="14878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8785416"/>
        <c:crosses val="autoZero"/>
        <c:auto val="1"/>
        <c:lblAlgn val="ctr"/>
        <c:lblOffset val="100"/>
        <c:noMultiLvlLbl val="0"/>
      </c:catAx>
      <c:valAx>
        <c:axId val="14878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8783064"/>
        <c:crosses val="autoZero"/>
        <c:crossBetween val="between"/>
      </c:valAx>
      <c:serAx>
        <c:axId val="82283288"/>
        <c:scaling>
          <c:orientation val="minMax"/>
        </c:scaling>
        <c:delete val="1"/>
        <c:axPos val="b"/>
        <c:majorTickMark val="none"/>
        <c:minorTickMark val="none"/>
        <c:tickLblPos val="nextTo"/>
        <c:crossAx val="14878541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28162074131505"/>
          <c:y val="1.3090700132417719E-2"/>
          <c:w val="0.79643771319465451"/>
          <c:h val="0.9134117609445745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84685.08</c:v>
                </c:pt>
                <c:pt idx="1">
                  <c:v>64487.01</c:v>
                </c:pt>
                <c:pt idx="2">
                  <c:v>87326.6</c:v>
                </c:pt>
                <c:pt idx="3">
                  <c:v>160630.23000000001</c:v>
                </c:pt>
                <c:pt idx="4">
                  <c:v>87434.54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44800"/>
        <c:axId val="256045192"/>
        <c:axId val="256058112"/>
      </c:bar3DChart>
      <c:catAx>
        <c:axId val="25604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6045192"/>
        <c:crosses val="autoZero"/>
        <c:auto val="1"/>
        <c:lblAlgn val="ctr"/>
        <c:lblOffset val="100"/>
        <c:noMultiLvlLbl val="0"/>
      </c:catAx>
      <c:valAx>
        <c:axId val="25604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6044800"/>
        <c:crosses val="autoZero"/>
        <c:crossBetween val="between"/>
      </c:valAx>
      <c:serAx>
        <c:axId val="256058112"/>
        <c:scaling>
          <c:orientation val="minMax"/>
        </c:scaling>
        <c:delete val="1"/>
        <c:axPos val="b"/>
        <c:majorTickMark val="none"/>
        <c:minorTickMark val="none"/>
        <c:tickLblPos val="nextTo"/>
        <c:crossAx val="256045192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dirty="0" smtClean="0"/>
              <a:t>analisi delle entrate</a:t>
            </a:r>
            <a:r>
              <a:rPr lang="it-IT" sz="1200" b="1" baseline="0" dirty="0" smtClean="0"/>
              <a:t> (x 1000)</a:t>
            </a:r>
            <a:endParaRPr lang="it-IT" sz="1200" b="1" dirty="0"/>
          </a:p>
        </c:rich>
      </c:tx>
      <c:layout>
        <c:manualLayout>
          <c:xMode val="edge"/>
          <c:yMode val="edge"/>
          <c:x val="0.30681580158475141"/>
          <c:y val="4.70564696161563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222111493567333"/>
          <c:y val="0.13492265634787623"/>
          <c:w val="0.71550951935810458"/>
          <c:h val="0.70379196687535817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Entrate Tributarie (titolo I)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251896.34504999997</c:v>
                </c:pt>
                <c:pt idx="1">
                  <c:v>255693.63352999999</c:v>
                </c:pt>
                <c:pt idx="2">
                  <c:v>336990.58000999998</c:v>
                </c:pt>
                <c:pt idx="3">
                  <c:v>338132.06568</c:v>
                </c:pt>
                <c:pt idx="4">
                  <c:v>487551.15154000005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Entrate da Trasferimenti (titolo II)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Foglio1!$C$2:$C$6</c:f>
              <c:numCache>
                <c:formatCode>_(* #,##0.00_);_(* \(#,##0.00\);_(* "-"??_);_(@_)</c:formatCode>
                <c:ptCount val="5"/>
                <c:pt idx="0">
                  <c:v>543548.95253999997</c:v>
                </c:pt>
                <c:pt idx="1">
                  <c:v>559929.35184000002</c:v>
                </c:pt>
                <c:pt idx="2">
                  <c:v>446009.62640999997</c:v>
                </c:pt>
                <c:pt idx="3">
                  <c:v>416044.45930000005</c:v>
                </c:pt>
                <c:pt idx="4">
                  <c:v>175753.23346999998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Entrate Extra Tributarie (titolo III)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8.1955404321663351E-3"/>
                  <c:y val="1.876269067030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1466553241247513E-3"/>
                  <c:y val="-3.377284320654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solidFill>
                  <a:srgbClr val="00B0F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Foglio1!$D$2:$D$6</c:f>
              <c:numCache>
                <c:formatCode>_(* #,##0.00_);_(* \(#,##0.00\);_(* "-"??_);_(@_)</c:formatCode>
                <c:ptCount val="5"/>
                <c:pt idx="0">
                  <c:v>61463.964869999996</c:v>
                </c:pt>
                <c:pt idx="1">
                  <c:v>64529.814590000002</c:v>
                </c:pt>
                <c:pt idx="2">
                  <c:v>55323.489760000004</c:v>
                </c:pt>
                <c:pt idx="3">
                  <c:v>55017.050350000005</c:v>
                </c:pt>
                <c:pt idx="4">
                  <c:v>64073.945659999983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047152"/>
        <c:axId val="256047544"/>
      </c:lineChart>
      <c:catAx>
        <c:axId val="25604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6047544"/>
        <c:crosses val="autoZero"/>
        <c:auto val="1"/>
        <c:lblAlgn val="ctr"/>
        <c:lblOffset val="100"/>
        <c:noMultiLvlLbl val="0"/>
      </c:catAx>
      <c:valAx>
        <c:axId val="256047544"/>
        <c:scaling>
          <c:orientation val="minMax"/>
          <c:max val="6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604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6987885722506864"/>
          <c:y val="9.8584821492891953E-2"/>
          <c:w val="0.12272676128859443"/>
          <c:h val="0.740990953723817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baseline="0" dirty="0" smtClean="0"/>
              <a:t>Spese di funzionamento (x </a:t>
            </a:r>
            <a:r>
              <a:rPr lang="it-IT" sz="1200" b="1" baseline="0" dirty="0" smtClean="0"/>
              <a:t>1000)</a:t>
            </a:r>
            <a:endParaRPr lang="it-IT" sz="1200" b="1" dirty="0"/>
          </a:p>
        </c:rich>
      </c:tx>
      <c:layout>
        <c:manualLayout>
          <c:xMode val="edge"/>
          <c:yMode val="edge"/>
          <c:x val="0.38160380211464962"/>
          <c:y val="4.00016664815020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2221112904472788"/>
          <c:y val="0.13492274006591859"/>
          <c:w val="0.84127416862414583"/>
          <c:h val="0.69791296337443987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Utenze</c:v>
                </c:pt>
              </c:strCache>
            </c:strRef>
          </c:tx>
          <c:spPr>
            <a:ln w="2857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0304736797395417E-3"/>
                  <c:y val="-4.1152834870199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152368398698263E-3"/>
                  <c:y val="-2.3515905640114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1.4697441025071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18589.891319999999</c:v>
                </c:pt>
                <c:pt idx="1">
                  <c:v>19314.882120000002</c:v>
                </c:pt>
                <c:pt idx="2">
                  <c:v>25489.762719999999</c:v>
                </c:pt>
                <c:pt idx="3">
                  <c:v>23121.530719999999</c:v>
                </c:pt>
                <c:pt idx="4">
                  <c:v>22454.034589999999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Fitti Passivi e Gestioni Condominiali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0304736797395417E-3"/>
                  <c:y val="2.6455393845128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304736797395417E-3"/>
                  <c:y val="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152368398698263E-3"/>
                  <c:y val="-2.3515905640114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576184199348854E-3"/>
                  <c:y val="-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Foglio1!$C$2:$C$6</c:f>
              <c:numCache>
                <c:formatCode>_(* #,##0.00_);_(* \(#,##0.00\);_(* "-"??_);_(@_)</c:formatCode>
                <c:ptCount val="5"/>
                <c:pt idx="0">
                  <c:v>15950.473969999999</c:v>
                </c:pt>
                <c:pt idx="1">
                  <c:v>15614.435879999997</c:v>
                </c:pt>
                <c:pt idx="2">
                  <c:v>15819.179809999998</c:v>
                </c:pt>
                <c:pt idx="3">
                  <c:v>15055.858050000001</c:v>
                </c:pt>
                <c:pt idx="4">
                  <c:v>9683.3722700000017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Spese di funzionemtno proprie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5152368398697986E-3"/>
                  <c:y val="-3.8213346665185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304736797395417E-3"/>
                  <c:y val="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152368398698263E-3"/>
                  <c:y val="-2.057641743509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1955404321663351E-3"/>
                  <c:y val="1.876269067030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1466553241247513E-3"/>
                  <c:y val="-3.377284320654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Foglio1!$D$2:$D$6</c:f>
              <c:numCache>
                <c:formatCode>_(* #,##0.00_);_(* \(#,##0.00\);_(* "-"??_);_(@_)</c:formatCode>
                <c:ptCount val="5"/>
                <c:pt idx="0">
                  <c:v>2412.6653799999999</c:v>
                </c:pt>
                <c:pt idx="1">
                  <c:v>1731.0996600000001</c:v>
                </c:pt>
                <c:pt idx="2">
                  <c:v>2467.8997000000004</c:v>
                </c:pt>
                <c:pt idx="3">
                  <c:v>2107.4722199999997</c:v>
                </c:pt>
                <c:pt idx="4">
                  <c:v>1886.85933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TOTALE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numRef>
              <c:f>Foglio1!$A$2:$A$6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Foglio1!$E$2:$E$6</c:f>
              <c:numCache>
                <c:formatCode>_(* #,##0.00_);_(* \(#,##0.00\);_(* "-"??_);_(@_)</c:formatCode>
                <c:ptCount val="5"/>
                <c:pt idx="0">
                  <c:v>36953.03067</c:v>
                </c:pt>
                <c:pt idx="1">
                  <c:v>36660.417659999999</c:v>
                </c:pt>
                <c:pt idx="2">
                  <c:v>43776.842230000002</c:v>
                </c:pt>
                <c:pt idx="3">
                  <c:v>40284.860990000001</c:v>
                </c:pt>
                <c:pt idx="4">
                  <c:v>34024.266190000002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6587856"/>
        <c:axId val="515944528"/>
      </c:lineChart>
      <c:catAx>
        <c:axId val="32658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5944528"/>
        <c:crosses val="autoZero"/>
        <c:auto val="1"/>
        <c:lblAlgn val="ctr"/>
        <c:lblOffset val="100"/>
        <c:noMultiLvlLbl val="0"/>
      </c:catAx>
      <c:valAx>
        <c:axId val="515944528"/>
        <c:scaling>
          <c:orientation val="minMax"/>
          <c:max val="4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658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427974469571656E-3"/>
          <c:y val="0.89224669481168761"/>
          <c:w val="0.93802955737903659"/>
          <c:h val="0.101392669333037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6-01T12:32:00.463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F29F44-73E9-407D-9E91-C5E29B8950A8}" type="datetimeFigureOut">
              <a:rPr lang="it-IT" smtClean="0"/>
              <a:pPr/>
              <a:t>05/06/2015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B7DEC2-3800-44BD-8D8D-EFBB8848C75F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772400" cy="2243152"/>
          </a:xfrm>
        </p:spPr>
        <p:txBody>
          <a:bodyPr/>
          <a:lstStyle/>
          <a:p>
            <a:r>
              <a:rPr lang="it-IT" dirty="0" smtClean="0"/>
              <a:t> COMUNE </a:t>
            </a:r>
            <a:r>
              <a:rPr lang="it-IT" dirty="0" err="1" smtClean="0"/>
              <a:t>DI</a:t>
            </a:r>
            <a:r>
              <a:rPr lang="it-IT" dirty="0" smtClean="0"/>
              <a:t> PALERMO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it-IT" dirty="0" smtClean="0"/>
              <a:t>Il Rendiconto  della Gestione 2014</a:t>
            </a:r>
          </a:p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00628" y="5445224"/>
            <a:ext cx="31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Palermo,  </a:t>
            </a:r>
            <a:r>
              <a:rPr lang="it-IT" dirty="0" smtClean="0"/>
              <a:t>05 </a:t>
            </a:r>
            <a:r>
              <a:rPr lang="it-IT" dirty="0" smtClean="0"/>
              <a:t>giugno 2015 </a:t>
            </a:r>
            <a:endParaRPr lang="it-IT" dirty="0"/>
          </a:p>
        </p:txBody>
      </p:sp>
      <p:pic>
        <p:nvPicPr>
          <p:cNvPr id="5" name="Immagin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785786" y="714356"/>
          <a:ext cx="8286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Microsoft Drawing" r:id="rId4" imgW="1008063" imgH="836613" progId="MSDraw">
                  <p:embed/>
                </p:oleObj>
              </mc:Choice>
              <mc:Fallback>
                <p:oleObj name="Microsoft Drawing" r:id="rId4" imgW="1008063" imgH="836613" progId="MSDraw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714356"/>
                        <a:ext cx="828675" cy="81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428596" y="635795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Elaborazione  Ufficio Bilancio</a:t>
            </a:r>
            <a:endParaRPr lang="it-IT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IL RISULTATO DELLA GESTIONE 2014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 smtClean="0"/>
              <a:t>L’esercizio finanziario 2014 si è chiuso con un Risultato di  Amministrazione  di </a:t>
            </a:r>
            <a:r>
              <a:rPr lang="it-IT" sz="2800" b="1" dirty="0" smtClean="0"/>
              <a:t>€ 80.801.224,98</a:t>
            </a:r>
          </a:p>
          <a:p>
            <a:pPr algn="just">
              <a:buNone/>
            </a:pPr>
            <a:endParaRPr lang="it-IT" sz="1600" dirty="0" smtClean="0"/>
          </a:p>
          <a:p>
            <a:pPr algn="just">
              <a:buNone/>
            </a:pPr>
            <a:r>
              <a:rPr lang="it-IT" sz="1600" dirty="0" smtClean="0"/>
              <a:t>di cui:</a:t>
            </a:r>
          </a:p>
          <a:p>
            <a:pPr algn="just">
              <a:buNone/>
            </a:pPr>
            <a:r>
              <a:rPr lang="it-IT" sz="1600" b="1" dirty="0" smtClean="0"/>
              <a:t>€ 17.124.028,22 </a:t>
            </a:r>
            <a:r>
              <a:rPr lang="it-IT" sz="1600" dirty="0" smtClean="0"/>
              <a:t>dalla  gestione  di competenza </a:t>
            </a:r>
          </a:p>
          <a:p>
            <a:pPr algn="just">
              <a:buNone/>
            </a:pPr>
            <a:r>
              <a:rPr lang="it-IT" sz="1600" b="1" dirty="0" smtClean="0"/>
              <a:t>- Avanzo della Gestione di competenza </a:t>
            </a:r>
          </a:p>
          <a:p>
            <a:pPr algn="just">
              <a:buNone/>
            </a:pPr>
            <a:endParaRPr lang="it-IT" sz="1600" dirty="0" smtClean="0"/>
          </a:p>
          <a:p>
            <a:pPr algn="just">
              <a:buNone/>
            </a:pPr>
            <a:r>
              <a:rPr lang="it-IT" sz="1600" b="1" dirty="0" smtClean="0"/>
              <a:t>€ 63.677.196,76 </a:t>
            </a:r>
            <a:r>
              <a:rPr lang="it-IT" sz="1600" dirty="0" smtClean="0"/>
              <a:t>dalla gestione a residuo</a:t>
            </a:r>
          </a:p>
          <a:p>
            <a:pPr algn="just">
              <a:buNone/>
            </a:pPr>
            <a:r>
              <a:rPr lang="it-IT" sz="1600" b="1" dirty="0" smtClean="0"/>
              <a:t>- Avanzo della Gestione a Residuo</a:t>
            </a:r>
            <a:endParaRPr lang="it-IT" sz="1600" dirty="0" smtClean="0"/>
          </a:p>
          <a:p>
            <a:pPr algn="just"/>
            <a:endParaRPr lang="it-IT" sz="1600" dirty="0" smtClean="0"/>
          </a:p>
          <a:p>
            <a:pPr algn="just"/>
            <a:endParaRPr lang="it-IT" sz="1600" dirty="0" smtClean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Grafico 24"/>
          <p:cNvGraphicFramePr/>
          <p:nvPr>
            <p:extLst>
              <p:ext uri="{D42A27DB-BD31-4B8C-83A1-F6EECF244321}">
                <p14:modId xmlns:p14="http://schemas.microsoft.com/office/powerpoint/2010/main" val="2949943193"/>
              </p:ext>
            </p:extLst>
          </p:nvPr>
        </p:nvGraphicFramePr>
        <p:xfrm>
          <a:off x="4427984" y="1628800"/>
          <a:ext cx="441615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CasellaDiTesto 25"/>
          <p:cNvSpPr txBox="1"/>
          <p:nvPr/>
        </p:nvSpPr>
        <p:spPr>
          <a:xfrm>
            <a:off x="5382320" y="2996952"/>
            <a:ext cx="30781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b="1" dirty="0" smtClean="0"/>
              <a:t>Avanzo di amministrazione (x 1000)</a:t>
            </a:r>
            <a:endParaRPr lang="it-IT" sz="9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IL SALDO </a:t>
            </a:r>
            <a:r>
              <a:rPr lang="it-IT" dirty="0" err="1" smtClean="0"/>
              <a:t>DI</a:t>
            </a:r>
            <a:r>
              <a:rPr lang="it-IT" dirty="0" smtClean="0"/>
              <a:t> CASSA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 smtClean="0"/>
              <a:t>L’esercizio finanziario 2014 si è chiuso con un Saldo di Cassa di </a:t>
            </a:r>
            <a:r>
              <a:rPr lang="it-IT" sz="2800" b="1" dirty="0" smtClean="0"/>
              <a:t>€ 87.434.539,42</a:t>
            </a:r>
          </a:p>
          <a:p>
            <a:pPr algn="just">
              <a:buNone/>
            </a:pPr>
            <a:endParaRPr lang="it-IT" sz="1600" dirty="0" smtClean="0"/>
          </a:p>
          <a:p>
            <a:pPr algn="just">
              <a:buNone/>
            </a:pPr>
            <a:r>
              <a:rPr lang="it-IT" sz="1600" dirty="0" smtClean="0"/>
              <a:t>Con un decremento rispetto all’esercizio</a:t>
            </a:r>
          </a:p>
          <a:p>
            <a:pPr algn="just">
              <a:buNone/>
            </a:pPr>
            <a:r>
              <a:rPr lang="it-IT" sz="1600" dirty="0" smtClean="0"/>
              <a:t>precedente di </a:t>
            </a:r>
            <a:r>
              <a:rPr lang="it-IT" sz="1600" b="1" dirty="0" smtClean="0"/>
              <a:t>€ 73,2 mln.</a:t>
            </a:r>
            <a:endParaRPr lang="it-IT" sz="1600" dirty="0" smtClean="0"/>
          </a:p>
          <a:p>
            <a:pPr algn="just"/>
            <a:endParaRPr lang="it-IT" sz="1600" dirty="0" smtClean="0"/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1490235188"/>
              </p:ext>
            </p:extLst>
          </p:nvPr>
        </p:nvGraphicFramePr>
        <p:xfrm>
          <a:off x="4499992" y="1993200"/>
          <a:ext cx="4416152" cy="4879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5364088" y="2694112"/>
            <a:ext cx="30781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b="1" dirty="0" smtClean="0"/>
              <a:t>Saldo di cassa (x 1000)</a:t>
            </a:r>
            <a:endParaRPr lang="it-IT" sz="9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ANALISI DELLE ENTRATE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533747" y="1944226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600" dirty="0"/>
              <a:t>Le politiche statali di contenimento del debito hanno avuto un notevole impatto sulla composizione delle Entrate Correnti del Comune di Palermo. </a:t>
            </a:r>
          </a:p>
          <a:p>
            <a:pPr marL="0" indent="0" algn="just">
              <a:buNone/>
            </a:pPr>
            <a:r>
              <a:rPr lang="it-IT" sz="1600" dirty="0"/>
              <a:t>Si è assistito, infatti, ad una netta riduzione dei </a:t>
            </a:r>
            <a:r>
              <a:rPr lang="it-IT" sz="1600" dirty="0" smtClean="0"/>
              <a:t>trasferimenti correnti (titolo II), </a:t>
            </a:r>
            <a:r>
              <a:rPr lang="it-IT" sz="1600" dirty="0"/>
              <a:t>con contestuale incremento  delle entrate tributarie (titolo </a:t>
            </a:r>
            <a:r>
              <a:rPr lang="it-IT" sz="1600" dirty="0" smtClean="0"/>
              <a:t>I) ed </a:t>
            </a:r>
            <a:r>
              <a:rPr lang="it-IT" sz="1600" dirty="0"/>
              <a:t>extra </a:t>
            </a:r>
            <a:r>
              <a:rPr lang="it-IT" sz="1600" dirty="0" smtClean="0"/>
              <a:t>tributarie </a:t>
            </a:r>
            <a:r>
              <a:rPr lang="it-IT" sz="1600" dirty="0"/>
              <a:t>(titolo </a:t>
            </a:r>
            <a:r>
              <a:rPr lang="it-IT" sz="1600" dirty="0" smtClean="0"/>
              <a:t>III).</a:t>
            </a:r>
            <a:endParaRPr lang="it-IT" sz="1600" dirty="0"/>
          </a:p>
          <a:p>
            <a:pPr algn="just">
              <a:buNone/>
            </a:pPr>
            <a:endParaRPr lang="it-IT" sz="1600" b="1" dirty="0" smtClean="0"/>
          </a:p>
          <a:p>
            <a:pPr algn="just"/>
            <a:endParaRPr lang="it-IT" sz="1600" dirty="0" smtClean="0"/>
          </a:p>
          <a:p>
            <a:pPr algn="just"/>
            <a:endParaRPr lang="it-IT" sz="1600" dirty="0" smtClean="0"/>
          </a:p>
        </p:txBody>
      </p:sp>
      <p:graphicFrame>
        <p:nvGraphicFramePr>
          <p:cNvPr id="14" name="Grafico 13"/>
          <p:cNvGraphicFramePr/>
          <p:nvPr>
            <p:extLst>
              <p:ext uri="{D42A27DB-BD31-4B8C-83A1-F6EECF244321}">
                <p14:modId xmlns:p14="http://schemas.microsoft.com/office/powerpoint/2010/main" val="1288979277"/>
              </p:ext>
            </p:extLst>
          </p:nvPr>
        </p:nvGraphicFramePr>
        <p:xfrm>
          <a:off x="311254" y="3068960"/>
          <a:ext cx="8452093" cy="360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ENTRATE CORRENTI</a:t>
            </a:r>
            <a:br>
              <a:rPr lang="it-IT" dirty="0" smtClean="0"/>
            </a:br>
            <a:r>
              <a:rPr lang="it-IT" dirty="0" smtClean="0"/>
              <a:t>Le Entrate Tributarie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400" dirty="0" smtClean="0"/>
              <a:t>Le Entrate Tributarie sono state</a:t>
            </a:r>
          </a:p>
          <a:p>
            <a:pPr algn="just">
              <a:buNone/>
            </a:pPr>
            <a:r>
              <a:rPr lang="it-IT" sz="1400" dirty="0" smtClean="0"/>
              <a:t>quelle che hanno registrato</a:t>
            </a:r>
          </a:p>
          <a:p>
            <a:pPr algn="just">
              <a:buNone/>
            </a:pPr>
            <a:r>
              <a:rPr lang="it-IT" sz="1400" dirty="0" smtClean="0"/>
              <a:t>l’incremento più elevato</a:t>
            </a:r>
          </a:p>
          <a:p>
            <a:pPr algn="just">
              <a:buNone/>
            </a:pPr>
            <a:r>
              <a:rPr lang="it-IT" sz="1400" dirty="0" smtClean="0"/>
              <a:t>nel periodo 2010/2014, </a:t>
            </a:r>
          </a:p>
          <a:p>
            <a:pPr algn="just">
              <a:buNone/>
            </a:pPr>
            <a:r>
              <a:rPr lang="it-IT" sz="1400" dirty="0" smtClean="0"/>
              <a:t>dovuto all’attuazione</a:t>
            </a:r>
          </a:p>
          <a:p>
            <a:pPr algn="just">
              <a:buNone/>
            </a:pPr>
            <a:r>
              <a:rPr lang="it-IT" sz="1400" dirty="0" smtClean="0"/>
              <a:t>del Federalismo Fiscale,</a:t>
            </a:r>
          </a:p>
          <a:p>
            <a:pPr algn="just">
              <a:buNone/>
            </a:pPr>
            <a:r>
              <a:rPr lang="it-IT" sz="1400" dirty="0" smtClean="0"/>
              <a:t>con conseguente incremento</a:t>
            </a:r>
          </a:p>
          <a:p>
            <a:pPr algn="just">
              <a:buNone/>
            </a:pPr>
            <a:r>
              <a:rPr lang="it-IT" sz="1400" dirty="0" smtClean="0"/>
              <a:t>dell’indice di autonomia tributarie</a:t>
            </a:r>
          </a:p>
          <a:p>
            <a:pPr algn="just"/>
            <a:endParaRPr lang="it-IT" sz="14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242" y="2101840"/>
            <a:ext cx="5274110" cy="391944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4092352"/>
            <a:ext cx="3034680" cy="18413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ENTRATE CORRENTI</a:t>
            </a:r>
            <a:br>
              <a:rPr lang="it-IT" dirty="0" smtClean="0"/>
            </a:br>
            <a:r>
              <a:rPr lang="it-IT" dirty="0" smtClean="0"/>
              <a:t>Le Entrate da Trasferimenti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400" dirty="0" smtClean="0"/>
              <a:t>Le Entrate da Trasferimenti</a:t>
            </a:r>
          </a:p>
          <a:p>
            <a:pPr algn="just">
              <a:buNone/>
            </a:pPr>
            <a:r>
              <a:rPr lang="it-IT" sz="1400" dirty="0" smtClean="0"/>
              <a:t>Correnti si sono notevolmente </a:t>
            </a:r>
          </a:p>
          <a:p>
            <a:pPr algn="just">
              <a:buNone/>
            </a:pPr>
            <a:r>
              <a:rPr lang="it-IT" sz="1400" dirty="0" smtClean="0"/>
              <a:t>ridotte sia per effetto della</a:t>
            </a:r>
          </a:p>
          <a:p>
            <a:pPr algn="just">
              <a:buNone/>
            </a:pPr>
            <a:r>
              <a:rPr lang="it-IT" sz="1400" dirty="0" smtClean="0"/>
              <a:t>attuazione del Federalismo </a:t>
            </a:r>
          </a:p>
          <a:p>
            <a:pPr algn="just">
              <a:buNone/>
            </a:pPr>
            <a:r>
              <a:rPr lang="it-IT" sz="1400" dirty="0" smtClean="0"/>
              <a:t>Fiscale, sia per le minori risorse </a:t>
            </a:r>
          </a:p>
          <a:p>
            <a:pPr algn="just">
              <a:buNone/>
            </a:pPr>
            <a:r>
              <a:rPr lang="it-IT" sz="1400" dirty="0" smtClean="0"/>
              <a:t>finanziarie trasferite </a:t>
            </a:r>
            <a:r>
              <a:rPr lang="it-IT" sz="1400" dirty="0"/>
              <a:t>agli EE.LL. </a:t>
            </a:r>
            <a:endParaRPr lang="it-IT" sz="1400" dirty="0" smtClean="0"/>
          </a:p>
          <a:p>
            <a:pPr algn="just">
              <a:buNone/>
            </a:pPr>
            <a:r>
              <a:rPr lang="it-IT" sz="1400" dirty="0" smtClean="0"/>
              <a:t>dai Governi Centrale, Regionale </a:t>
            </a:r>
          </a:p>
          <a:p>
            <a:pPr algn="just">
              <a:buNone/>
            </a:pPr>
            <a:r>
              <a:rPr lang="it-IT" sz="1400" dirty="0" smtClean="0"/>
              <a:t>e dalla U.E., con conseguente riduzione</a:t>
            </a:r>
          </a:p>
          <a:p>
            <a:pPr algn="just">
              <a:buNone/>
            </a:pPr>
            <a:r>
              <a:rPr lang="it-IT" sz="1400" dirty="0" smtClean="0"/>
              <a:t>dell’incidenza erariale.</a:t>
            </a:r>
          </a:p>
          <a:p>
            <a:pPr algn="just">
              <a:buNone/>
            </a:pPr>
            <a:endParaRPr lang="it-IT" sz="1800" dirty="0" smtClean="0"/>
          </a:p>
          <a:p>
            <a:pPr algn="just"/>
            <a:endParaRPr lang="it-IT" sz="1600" dirty="0" smtClean="0"/>
          </a:p>
          <a:p>
            <a:pPr algn="just"/>
            <a:endParaRPr lang="it-IT" sz="16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988840"/>
            <a:ext cx="5028779" cy="408807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437112"/>
            <a:ext cx="3064984" cy="16078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ENTRATE CORRENTI</a:t>
            </a:r>
            <a:br>
              <a:rPr lang="it-IT" dirty="0" smtClean="0"/>
            </a:br>
            <a:r>
              <a:rPr lang="it-IT" dirty="0" smtClean="0"/>
              <a:t>Le Entrate </a:t>
            </a:r>
            <a:r>
              <a:rPr lang="it-IT" dirty="0" err="1" smtClean="0"/>
              <a:t>ExtraTributarie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400" dirty="0" smtClean="0"/>
              <a:t>Anche le Entrate Extra Tributarie</a:t>
            </a:r>
          </a:p>
          <a:p>
            <a:pPr algn="just">
              <a:buNone/>
            </a:pPr>
            <a:r>
              <a:rPr lang="it-IT" sz="1400" dirty="0" smtClean="0"/>
              <a:t>si sono incrementate rispetto al</a:t>
            </a:r>
          </a:p>
          <a:p>
            <a:pPr algn="just">
              <a:buNone/>
            </a:pPr>
            <a:r>
              <a:rPr lang="it-IT" sz="1400" dirty="0" smtClean="0"/>
              <a:t>2013. Nel rispetto del</a:t>
            </a:r>
          </a:p>
          <a:p>
            <a:pPr algn="just">
              <a:buNone/>
            </a:pPr>
            <a:r>
              <a:rPr lang="it-IT" sz="1400" dirty="0" smtClean="0"/>
              <a:t>principio di prudenza e delle</a:t>
            </a:r>
          </a:p>
          <a:p>
            <a:pPr algn="just">
              <a:buNone/>
            </a:pPr>
            <a:r>
              <a:rPr lang="it-IT" sz="1400" dirty="0" smtClean="0"/>
              <a:t>raccomandazioni  della Corte</a:t>
            </a:r>
          </a:p>
          <a:p>
            <a:pPr algn="just">
              <a:buNone/>
            </a:pPr>
            <a:r>
              <a:rPr lang="it-IT" sz="1400" dirty="0" smtClean="0"/>
              <a:t>dei Conti si è provveduto a costituire</a:t>
            </a:r>
          </a:p>
          <a:p>
            <a:pPr algn="just">
              <a:buNone/>
            </a:pPr>
            <a:r>
              <a:rPr lang="it-IT" sz="1400" dirty="0" smtClean="0"/>
              <a:t>apposito Fondo Svalutazione Crediti</a:t>
            </a:r>
          </a:p>
          <a:p>
            <a:pPr algn="just">
              <a:buNone/>
            </a:pPr>
            <a:r>
              <a:rPr lang="it-IT" sz="1400" dirty="0" smtClean="0"/>
              <a:t>per le sanzioni da codice della strada.</a:t>
            </a:r>
          </a:p>
          <a:p>
            <a:pPr algn="just"/>
            <a:endParaRPr lang="it-IT" sz="14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935480"/>
            <a:ext cx="5100831" cy="414143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4097679"/>
            <a:ext cx="2818656" cy="19792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ENTRATE</a:t>
            </a:r>
            <a:br>
              <a:rPr lang="it-IT" dirty="0" smtClean="0"/>
            </a:br>
            <a:r>
              <a:rPr lang="it-IT" dirty="0" smtClean="0"/>
              <a:t>IN CONTO CAPITALE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800" dirty="0" smtClean="0"/>
              <a:t>Le Entrate in conto capitale</a:t>
            </a:r>
          </a:p>
          <a:p>
            <a:pPr algn="just">
              <a:buNone/>
            </a:pPr>
            <a:r>
              <a:rPr lang="it-IT" sz="1800" dirty="0" smtClean="0"/>
              <a:t>hanno avuto un a notevole</a:t>
            </a:r>
          </a:p>
          <a:p>
            <a:pPr algn="just">
              <a:buNone/>
            </a:pPr>
            <a:r>
              <a:rPr lang="it-IT" sz="1800" dirty="0" smtClean="0"/>
              <a:t>riduzione rispetto al 2013.</a:t>
            </a:r>
          </a:p>
          <a:p>
            <a:pPr algn="just">
              <a:buNone/>
            </a:pPr>
            <a:r>
              <a:rPr lang="it-IT" sz="1800" dirty="0" smtClean="0"/>
              <a:t>Ciò dovuto alla totale mancata</a:t>
            </a:r>
          </a:p>
          <a:p>
            <a:pPr algn="just">
              <a:buNone/>
            </a:pPr>
            <a:r>
              <a:rPr lang="it-IT" sz="1800" dirty="0" smtClean="0"/>
              <a:t>assegnazione di risorse</a:t>
            </a:r>
            <a:endParaRPr lang="it-IT" sz="1800" dirty="0"/>
          </a:p>
          <a:p>
            <a:pPr algn="just">
              <a:buNone/>
            </a:pPr>
            <a:r>
              <a:rPr lang="it-IT" sz="1800" dirty="0"/>
              <a:t>d</a:t>
            </a:r>
            <a:r>
              <a:rPr lang="it-IT" sz="1800" dirty="0" smtClean="0"/>
              <a:t>a parte della U.E</a:t>
            </a:r>
            <a:r>
              <a:rPr lang="it-IT" sz="1800" dirty="0"/>
              <a:t>., </a:t>
            </a:r>
            <a:r>
              <a:rPr lang="it-IT" sz="1800" dirty="0" smtClean="0"/>
              <a:t>Stato,</a:t>
            </a:r>
          </a:p>
          <a:p>
            <a:pPr algn="just">
              <a:buNone/>
            </a:pPr>
            <a:r>
              <a:rPr lang="it-IT" sz="1800" dirty="0" smtClean="0"/>
              <a:t>Regione e Altri.</a:t>
            </a:r>
            <a:endParaRPr lang="it-IT" sz="1800" dirty="0"/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  <a:p>
            <a:pPr algn="just"/>
            <a:endParaRPr lang="it-IT" sz="16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7" y="2016088"/>
            <a:ext cx="5191132" cy="396561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55285"/>
            <a:ext cx="2458616" cy="17264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ANALISI DELLE SPESE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it-IT" sz="1800" dirty="0" smtClean="0"/>
              <a:t>Dal lato delle spese  sono stati</a:t>
            </a:r>
          </a:p>
          <a:p>
            <a:pPr algn="just">
              <a:buNone/>
            </a:pPr>
            <a:r>
              <a:rPr lang="it-IT" sz="1800" dirty="0" smtClean="0"/>
              <a:t>garantiti tutti i servizi  </a:t>
            </a:r>
            <a:r>
              <a:rPr lang="it-IT" sz="1800" dirty="0" err="1" smtClean="0"/>
              <a:t>indispen-</a:t>
            </a:r>
            <a:endParaRPr lang="it-IT" sz="1800" dirty="0" smtClean="0"/>
          </a:p>
          <a:p>
            <a:pPr algn="just">
              <a:buNone/>
            </a:pPr>
            <a:r>
              <a:rPr lang="it-IT" sz="1800" dirty="0" err="1" smtClean="0"/>
              <a:t>sabili</a:t>
            </a:r>
            <a:r>
              <a:rPr lang="it-IT" sz="1800" dirty="0" smtClean="0"/>
              <a:t>  come dimostra</a:t>
            </a:r>
          </a:p>
          <a:p>
            <a:pPr algn="just">
              <a:buNone/>
            </a:pPr>
            <a:r>
              <a:rPr lang="it-IT" sz="1800" dirty="0" smtClean="0"/>
              <a:t>l’andamento della spesa </a:t>
            </a:r>
          </a:p>
          <a:p>
            <a:pPr algn="just">
              <a:buNone/>
            </a:pPr>
            <a:r>
              <a:rPr lang="it-IT" sz="1800" dirty="0" smtClean="0"/>
              <a:t>nel suo complesso nel periodo</a:t>
            </a:r>
          </a:p>
          <a:p>
            <a:pPr algn="just">
              <a:buNone/>
            </a:pPr>
            <a:r>
              <a:rPr lang="it-IT" sz="1800" dirty="0" smtClean="0"/>
              <a:t>2010/2014.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928" y="2060848"/>
            <a:ext cx="4922294" cy="39208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SPESE</a:t>
            </a:r>
            <a:br>
              <a:rPr lang="it-IT" dirty="0" smtClean="0"/>
            </a:br>
            <a:r>
              <a:rPr lang="it-IT" dirty="0" smtClean="0"/>
              <a:t>La Spesa Corrente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r>
              <a:rPr lang="it-IT" sz="1800" dirty="0" smtClean="0"/>
              <a:t>La spesa corrente  ha risentito</a:t>
            </a:r>
          </a:p>
          <a:p>
            <a:pPr algn="just">
              <a:buNone/>
            </a:pPr>
            <a:r>
              <a:rPr lang="it-IT" sz="1800" dirty="0" smtClean="0"/>
              <a:t>delle politiche di  Austerity del</a:t>
            </a:r>
          </a:p>
          <a:p>
            <a:pPr algn="just">
              <a:buNone/>
            </a:pPr>
            <a:r>
              <a:rPr lang="it-IT" sz="1800" dirty="0" smtClean="0"/>
              <a:t>Governo </a:t>
            </a:r>
            <a:r>
              <a:rPr lang="it-IT" sz="1800" dirty="0" smtClean="0"/>
              <a:t>e </a:t>
            </a:r>
            <a:r>
              <a:rPr lang="it-IT" sz="1800" dirty="0" smtClean="0"/>
              <a:t>della Unione </a:t>
            </a:r>
          </a:p>
          <a:p>
            <a:pPr algn="just">
              <a:buNone/>
            </a:pPr>
            <a:r>
              <a:rPr lang="it-IT" sz="1800" dirty="0" smtClean="0"/>
              <a:t>Europea,  in particolare con il </a:t>
            </a:r>
          </a:p>
          <a:p>
            <a:pPr algn="just">
              <a:buNone/>
            </a:pPr>
            <a:r>
              <a:rPr lang="it-IT" sz="1800" dirty="0" smtClean="0"/>
              <a:t>rispetto  della normativa sul </a:t>
            </a:r>
          </a:p>
          <a:p>
            <a:pPr algn="just">
              <a:buNone/>
            </a:pPr>
            <a:r>
              <a:rPr lang="it-IT" sz="1800" dirty="0" smtClean="0"/>
              <a:t>Patto di Stabilità Interno.</a:t>
            </a:r>
          </a:p>
          <a:p>
            <a:pPr algn="just">
              <a:buNone/>
            </a:pPr>
            <a:endParaRPr lang="it-IT" sz="18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1" y="2301919"/>
            <a:ext cx="4993104" cy="35033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SPESE</a:t>
            </a:r>
            <a:br>
              <a:rPr lang="it-IT" dirty="0" smtClean="0"/>
            </a:br>
            <a:r>
              <a:rPr lang="it-IT" dirty="0" smtClean="0"/>
              <a:t>La Spesa Investimento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it-IT" sz="1800" dirty="0" smtClean="0"/>
              <a:t>La mancata assegnazione di</a:t>
            </a:r>
          </a:p>
          <a:p>
            <a:pPr algn="just">
              <a:buNone/>
            </a:pPr>
            <a:r>
              <a:rPr lang="it-IT" sz="1800" dirty="0" smtClean="0"/>
              <a:t>risorse trasferite </a:t>
            </a:r>
            <a:r>
              <a:rPr lang="it-IT" sz="1800" dirty="0"/>
              <a:t>da parte </a:t>
            </a:r>
            <a:r>
              <a:rPr lang="it-IT" sz="1800" dirty="0" smtClean="0"/>
              <a:t>della</a:t>
            </a:r>
          </a:p>
          <a:p>
            <a:pPr algn="just">
              <a:buNone/>
            </a:pPr>
            <a:r>
              <a:rPr lang="it-IT" sz="1800" dirty="0" smtClean="0"/>
              <a:t>U.E</a:t>
            </a:r>
            <a:r>
              <a:rPr lang="it-IT" sz="1800" dirty="0"/>
              <a:t>., Stato</a:t>
            </a:r>
            <a:r>
              <a:rPr lang="it-IT" sz="1800" dirty="0" smtClean="0"/>
              <a:t>, Regione </a:t>
            </a:r>
            <a:r>
              <a:rPr lang="it-IT" sz="1800" dirty="0"/>
              <a:t>e Altri</a:t>
            </a:r>
            <a:endParaRPr lang="it-IT" sz="1800" dirty="0" smtClean="0"/>
          </a:p>
          <a:p>
            <a:pPr algn="just">
              <a:buNone/>
            </a:pPr>
            <a:r>
              <a:rPr lang="it-IT" sz="1800" dirty="0" smtClean="0"/>
              <a:t>ha determinato nel 2014 la con-</a:t>
            </a:r>
          </a:p>
          <a:p>
            <a:pPr algn="just">
              <a:buNone/>
            </a:pPr>
            <a:r>
              <a:rPr lang="it-IT" sz="1800" dirty="0" smtClean="0"/>
              <a:t>trazione della spesa in conto</a:t>
            </a:r>
          </a:p>
          <a:p>
            <a:pPr algn="just">
              <a:buNone/>
            </a:pPr>
            <a:r>
              <a:rPr lang="it-IT" sz="1800" dirty="0" smtClean="0"/>
              <a:t>capitale, passata  da € 122,5 mln.</a:t>
            </a:r>
          </a:p>
          <a:p>
            <a:pPr algn="just">
              <a:buNone/>
            </a:pPr>
            <a:r>
              <a:rPr lang="it-IT" sz="1800" dirty="0" smtClean="0"/>
              <a:t>del 2013 a € 64,4 mln.</a:t>
            </a:r>
          </a:p>
          <a:p>
            <a:pPr algn="just">
              <a:buNone/>
            </a:pPr>
            <a:r>
              <a:rPr lang="it-IT" sz="1800" dirty="0" smtClean="0"/>
              <a:t>La spesa 2014 è stata così </a:t>
            </a:r>
            <a:r>
              <a:rPr lang="it-IT" sz="1800" dirty="0" err="1" smtClean="0"/>
              <a:t>finan</a:t>
            </a:r>
            <a:r>
              <a:rPr lang="it-IT" sz="1800" dirty="0" smtClean="0"/>
              <a:t>-</a:t>
            </a:r>
          </a:p>
          <a:p>
            <a:pPr algn="just">
              <a:buNone/>
            </a:pPr>
            <a:r>
              <a:rPr lang="it-IT" sz="1800" dirty="0" err="1" smtClean="0"/>
              <a:t>ziata</a:t>
            </a:r>
            <a:r>
              <a:rPr lang="it-IT" sz="1800" dirty="0" smtClean="0"/>
              <a:t>:</a:t>
            </a:r>
          </a:p>
          <a:p>
            <a:pPr algn="just">
              <a:buNone/>
            </a:pPr>
            <a:r>
              <a:rPr lang="it-IT" sz="1800" dirty="0"/>
              <a:t>- avanzo amm.ne </a:t>
            </a:r>
            <a:r>
              <a:rPr lang="it-IT" sz="1800" dirty="0" smtClean="0"/>
              <a:t>2013, </a:t>
            </a:r>
            <a:r>
              <a:rPr lang="it-IT" sz="1800" dirty="0"/>
              <a:t>€ 10 mln. </a:t>
            </a:r>
          </a:p>
          <a:p>
            <a:pPr algn="just">
              <a:buNone/>
            </a:pPr>
            <a:r>
              <a:rPr lang="it-IT" sz="1800" dirty="0" smtClean="0"/>
              <a:t>- risorse comunali, € 27,3 mln.</a:t>
            </a:r>
          </a:p>
          <a:p>
            <a:pPr algn="just">
              <a:buNone/>
            </a:pPr>
            <a:r>
              <a:rPr lang="it-IT" sz="1800" dirty="0" smtClean="0"/>
              <a:t>- nuovi mutui, € 22,5 mln.</a:t>
            </a:r>
          </a:p>
          <a:p>
            <a:pPr algn="just">
              <a:buNone/>
            </a:pPr>
            <a:r>
              <a:rPr lang="it-IT" sz="1800" dirty="0"/>
              <a:t>- </a:t>
            </a:r>
            <a:r>
              <a:rPr lang="it-IT" sz="1800" dirty="0" err="1" smtClean="0"/>
              <a:t>tasf</a:t>
            </a:r>
            <a:r>
              <a:rPr lang="it-IT" sz="1800" dirty="0" smtClean="0"/>
              <a:t>. da Stato, €  4,4</a:t>
            </a:r>
          </a:p>
          <a:p>
            <a:pPr algn="just">
              <a:buNone/>
            </a:pPr>
            <a:r>
              <a:rPr lang="it-IT" sz="1800" dirty="0"/>
              <a:t>- </a:t>
            </a:r>
            <a:r>
              <a:rPr lang="it-IT" sz="1800" dirty="0" err="1" smtClean="0"/>
              <a:t>tasf</a:t>
            </a:r>
            <a:r>
              <a:rPr lang="it-IT" sz="1800" dirty="0"/>
              <a:t>. da </a:t>
            </a:r>
            <a:r>
              <a:rPr lang="it-IT" sz="1800" dirty="0" smtClean="0"/>
              <a:t>Regione, € 0,1</a:t>
            </a:r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935480"/>
            <a:ext cx="5305927" cy="4141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SPESE</a:t>
            </a:r>
            <a:br>
              <a:rPr lang="it-IT" dirty="0" smtClean="0"/>
            </a:br>
            <a:r>
              <a:rPr lang="it-IT" dirty="0" smtClean="0"/>
              <a:t>La Spesa del Personale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r>
              <a:rPr lang="it-IT" sz="1800" dirty="0" smtClean="0"/>
              <a:t>La spesa complessiva del Personale è in </a:t>
            </a:r>
            <a:r>
              <a:rPr lang="it-IT" sz="1800" dirty="0" smtClean="0"/>
              <a:t>costante.</a:t>
            </a:r>
            <a:endParaRPr lang="it-IT" sz="18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13" y="2780928"/>
            <a:ext cx="8575159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8564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 smtClean="0"/>
              <a:t>ANALISI DELLE SPESE</a:t>
            </a:r>
            <a:br>
              <a:rPr lang="it-IT" dirty="0" smtClean="0"/>
            </a:br>
            <a:r>
              <a:rPr lang="it-IT" dirty="0" smtClean="0"/>
              <a:t>Le Spese di Funzionamento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305621"/>
              </p:ext>
            </p:extLst>
          </p:nvPr>
        </p:nvGraphicFramePr>
        <p:xfrm>
          <a:off x="597421" y="2924944"/>
          <a:ext cx="8151043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egnaposto contenuto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 2"/>
              <a:buNone/>
            </a:pPr>
            <a:endParaRPr lang="it-IT" sz="1800" dirty="0" smtClean="0"/>
          </a:p>
          <a:p>
            <a:pPr algn="just">
              <a:buFont typeface="Wingdings 2"/>
              <a:buNone/>
            </a:pPr>
            <a:r>
              <a:rPr lang="it-IT" sz="1800" dirty="0" smtClean="0"/>
              <a:t>Le spese di funzionamento sono in costante riduzione.</a:t>
            </a:r>
            <a:endParaRPr lang="it-IT" sz="1800" dirty="0" smtClean="0"/>
          </a:p>
        </p:txBody>
      </p:sp>
    </p:spTree>
    <p:extLst>
      <p:ext uri="{BB962C8B-B14F-4D97-AF65-F5344CB8AC3E}">
        <p14:creationId xmlns:p14="http://schemas.microsoft.com/office/powerpoint/2010/main" val="2587437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ANALISI DELLE SPESE</a:t>
            </a:r>
            <a:br>
              <a:rPr lang="it-IT" dirty="0" smtClean="0"/>
            </a:br>
            <a:r>
              <a:rPr lang="it-IT" dirty="0" smtClean="0"/>
              <a:t>L’Indebitamento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1800" dirty="0" smtClean="0"/>
              <a:t>L’indebitamento </a:t>
            </a:r>
            <a:r>
              <a:rPr lang="it-IT" sz="1800" dirty="0" smtClean="0"/>
              <a:t>è complessivamente </a:t>
            </a:r>
            <a:r>
              <a:rPr lang="it-IT" sz="1800" dirty="0" smtClean="0"/>
              <a:t>aumentato </a:t>
            </a:r>
            <a:r>
              <a:rPr lang="it-IT" sz="1800" dirty="0" smtClean="0"/>
              <a:t>di € 42,44 mln., di cui € 38,49 per anticipazione di liquidità, </a:t>
            </a:r>
            <a:r>
              <a:rPr lang="it-IT" sz="1800" dirty="0"/>
              <a:t>ex </a:t>
            </a:r>
            <a:r>
              <a:rPr lang="it-IT" sz="1800" dirty="0" smtClean="0"/>
              <a:t>art. 32</a:t>
            </a:r>
            <a:r>
              <a:rPr lang="it-IT" sz="1800" dirty="0"/>
              <a:t>, commi 1 e </a:t>
            </a:r>
            <a:r>
              <a:rPr lang="it-IT" sz="1800" dirty="0" smtClean="0"/>
              <a:t>2, </a:t>
            </a:r>
            <a:r>
              <a:rPr lang="it-IT" sz="1800" dirty="0"/>
              <a:t>del </a:t>
            </a:r>
            <a:r>
              <a:rPr lang="it-IT" sz="1800" dirty="0" smtClean="0"/>
              <a:t>D.L. 66/2014. Si conferma l’obiettivo di tenere basso l’incidenza dell’indebitamento, passato dal 1,28% del 2013 al 1,30% del 2014.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86" y="3140968"/>
            <a:ext cx="8588250" cy="29311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ANALSI PER INDICI</a:t>
            </a:r>
            <a:br>
              <a:rPr lang="it-IT" dirty="0" smtClean="0"/>
            </a:br>
            <a:r>
              <a:rPr lang="it-IT" dirty="0" smtClean="0"/>
              <a:t>ECONOMICO FINANZIARI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 smtClean="0"/>
              <a:t>Indice di Autonomia Finanziaria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r>
              <a:rPr lang="it-IT" sz="1800" dirty="0" smtClean="0"/>
              <a:t>Rappresenta  quanta parte delle entrate correnti  è costituita da entrate proprie (Tributarie ed Extra Tributarie).</a:t>
            </a:r>
          </a:p>
          <a:p>
            <a:pPr algn="ctr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97" y="2499630"/>
            <a:ext cx="8208467" cy="28015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ANALSI PER INDICI</a:t>
            </a:r>
            <a:br>
              <a:rPr lang="it-IT" dirty="0" smtClean="0"/>
            </a:br>
            <a:r>
              <a:rPr lang="it-IT" dirty="0" smtClean="0"/>
              <a:t>ECONOMICO FINANZIARI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1800" dirty="0" smtClean="0"/>
              <a:t>Indice di Rigidità Strutturale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r>
              <a:rPr lang="it-IT" sz="1800" dirty="0" smtClean="0"/>
              <a:t>Rappresenta  quanto incidono la spesa del Personale e la spesa per rate per prestiti (Mutui ed Obbligazioni) sul totale delle entrate correnti.</a:t>
            </a:r>
          </a:p>
          <a:p>
            <a:pPr algn="ctr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2385255"/>
            <a:ext cx="8507288" cy="290356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ANALSI PER INDICI</a:t>
            </a:r>
            <a:br>
              <a:rPr lang="it-IT" dirty="0" smtClean="0"/>
            </a:br>
            <a:r>
              <a:rPr lang="it-IT" dirty="0" smtClean="0"/>
              <a:t>ECONOMICO FINANZIARI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 smtClean="0"/>
              <a:t>Indice del Personale sulla Spesa Corrente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r>
              <a:rPr lang="it-IT" sz="1800" dirty="0" smtClean="0"/>
              <a:t>Rappresenta  quanto incide la spesa del personale sul totale della spesa corrente</a:t>
            </a:r>
          </a:p>
          <a:p>
            <a:pPr algn="just">
              <a:buNone/>
            </a:pPr>
            <a:endParaRPr lang="it-IT" sz="1800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9" y="2492896"/>
            <a:ext cx="8470881" cy="28911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ANALSI PER INDICI</a:t>
            </a:r>
            <a:br>
              <a:rPr lang="it-IT" dirty="0" smtClean="0"/>
            </a:br>
            <a:r>
              <a:rPr lang="it-IT" dirty="0" smtClean="0"/>
              <a:t>ECONOMICO FINANZIARI</a:t>
            </a:r>
            <a:endParaRPr lang="it-IT" dirty="0"/>
          </a:p>
        </p:txBody>
      </p:sp>
      <p:pic>
        <p:nvPicPr>
          <p:cNvPr id="2050" name="Immagin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6165304"/>
            <a:ext cx="17430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285720" y="193548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1800" dirty="0" smtClean="0"/>
              <a:t>Abitanti per dipendente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r>
              <a:rPr lang="it-IT" sz="1800" dirty="0" smtClean="0"/>
              <a:t>Rappresenta  quanti dipendenti sono in servizio al 31/12 per ogni abitante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348880"/>
            <a:ext cx="8861136" cy="302433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1095</TotalTime>
  <Words>685</Words>
  <Application>Microsoft Office PowerPoint</Application>
  <PresentationFormat>Presentazione su schermo (4:3)</PresentationFormat>
  <Paragraphs>171</Paragraphs>
  <Slides>18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Calibri</vt:lpstr>
      <vt:lpstr>Constantia</vt:lpstr>
      <vt:lpstr>Wingdings 2</vt:lpstr>
      <vt:lpstr>Equinozio</vt:lpstr>
      <vt:lpstr>Microsoft Drawing</vt:lpstr>
      <vt:lpstr> COMUNE DI PALERMO </vt:lpstr>
      <vt:lpstr>IL RISULTATO DELLA GESTIONE 2014</vt:lpstr>
      <vt:lpstr>IL SALDO DI CASSA</vt:lpstr>
      <vt:lpstr>ANALISI DELLE ENTRATE</vt:lpstr>
      <vt:lpstr>ANALISI DELLE ENTRATE CORRENTI Le Entrate Tributarie</vt:lpstr>
      <vt:lpstr>ANALISI DELLE ENTRATE CORRENTI Le Entrate da Trasferimenti</vt:lpstr>
      <vt:lpstr>ANALISI DELLE ENTRATE CORRENTI Le Entrate ExtraTributarie</vt:lpstr>
      <vt:lpstr>ANALISI DELLE ENTRATE IN CONTO CAPITALE</vt:lpstr>
      <vt:lpstr>ANALISI DELLE SPESE</vt:lpstr>
      <vt:lpstr>ANALISI DELLE SPESE La Spesa Corrente</vt:lpstr>
      <vt:lpstr>ANALISI DELLE SPESE La Spesa Investimento</vt:lpstr>
      <vt:lpstr>ANALISI DELLE SPESE La Spesa del Personale</vt:lpstr>
      <vt:lpstr>Presentazione standard di PowerPoint</vt:lpstr>
      <vt:lpstr>ANALISI DELLE SPESE L’Indebitamento</vt:lpstr>
      <vt:lpstr>ANALSI PER INDICI ECONOMICO FINANZIARI</vt:lpstr>
      <vt:lpstr>ANALSI PER INDICI ECONOMICO FINANZIARI</vt:lpstr>
      <vt:lpstr>ANALSI PER INDICI ECONOMICO FINANZIARI</vt:lpstr>
      <vt:lpstr>ANALSI PER INDICI ECONOMICO FINANZIARI</vt:lpstr>
    </vt:vector>
  </TitlesOfParts>
  <Company>Sispi S.p.A.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01126518</dc:creator>
  <cp:lastModifiedBy>Luigi Mortillaro</cp:lastModifiedBy>
  <cp:revision>95</cp:revision>
  <cp:lastPrinted>2015-06-05T09:05:49Z</cp:lastPrinted>
  <dcterms:created xsi:type="dcterms:W3CDTF">2014-05-16T14:19:02Z</dcterms:created>
  <dcterms:modified xsi:type="dcterms:W3CDTF">2015-06-05T09:09:12Z</dcterms:modified>
</cp:coreProperties>
</file>