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85" r:id="rId3"/>
    <p:sldId id="288" r:id="rId4"/>
    <p:sldId id="279" r:id="rId5"/>
    <p:sldId id="283" r:id="rId6"/>
    <p:sldId id="284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2462" autoAdjust="0"/>
  </p:normalViewPr>
  <p:slideViewPr>
    <p:cSldViewPr>
      <p:cViewPr>
        <p:scale>
          <a:sx n="100" d="100"/>
          <a:sy n="100" d="100"/>
        </p:scale>
        <p:origin x="-1020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IT%202019\PUMS\Valutazioni\Valutazione%20comparativa\Valutazioni%20singole\Palermo\Valutazione_Palermo%20REV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PUMS Palermo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Criterio di valutazione</c:v>
          </c:tx>
          <c:spPr>
            <a:solidFill>
              <a:schemeClr val="accent1"/>
            </a:solidFill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[1]Graphs!$S$3:$S$9</c:f>
              <c:strCache>
                <c:ptCount val="7"/>
                <c:pt idx="0">
                  <c:v>a) Definizione gruppo di lavoro</c:v>
                </c:pt>
                <c:pt idx="1">
                  <c:v>b) Quadro conoscitivo</c:v>
                </c:pt>
                <c:pt idx="2">
                  <c:v>c) Percorso partecipato</c:v>
                </c:pt>
                <c:pt idx="3">
                  <c:v>d) Definizione degli obiettivi</c:v>
                </c:pt>
                <c:pt idx="4">
                  <c:v>e) Costruzione Scenario di Piano</c:v>
                </c:pt>
                <c:pt idx="5">
                  <c:v>f) Monitoraggio</c:v>
                </c:pt>
                <c:pt idx="6">
                  <c:v>PUNTEGGIO TOTALE</c:v>
                </c:pt>
              </c:strCache>
            </c:strRef>
          </c:cat>
          <c:val>
            <c:numRef>
              <c:f>'Graphs '!$AD$6:$AD$12</c:f>
              <c:numCache>
                <c:formatCode>0.00</c:formatCode>
                <c:ptCount val="7"/>
                <c:pt idx="0">
                  <c:v>0.22500000000000001</c:v>
                </c:pt>
                <c:pt idx="1">
                  <c:v>0.47142857142857142</c:v>
                </c:pt>
                <c:pt idx="2">
                  <c:v>0.52500000000000002</c:v>
                </c:pt>
                <c:pt idx="3">
                  <c:v>0.24</c:v>
                </c:pt>
                <c:pt idx="4">
                  <c:v>0.78</c:v>
                </c:pt>
                <c:pt idx="5">
                  <c:v>0.23333333333333303</c:v>
                </c:pt>
                <c:pt idx="6">
                  <c:v>2.4747619047619045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34-4EE4-B8B0-A867606D4F28}"/>
            </c:ext>
          </c:extLst>
        </c:ser>
        <c:ser>
          <c:idx val="1"/>
          <c:order val="1"/>
          <c:tx>
            <c:v>Valore soglia</c:v>
          </c:tx>
          <c:spPr>
            <a:solidFill>
              <a:srgbClr val="FF0000"/>
            </a:solidFill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[1]Graphs!$S$3:$S$9</c:f>
              <c:strCache>
                <c:ptCount val="7"/>
                <c:pt idx="0">
                  <c:v>a) Definizione gruppo di lavoro</c:v>
                </c:pt>
                <c:pt idx="1">
                  <c:v>b) Quadro conoscitivo</c:v>
                </c:pt>
                <c:pt idx="2">
                  <c:v>c) Percorso partecipato</c:v>
                </c:pt>
                <c:pt idx="3">
                  <c:v>d) Definizione degli obiettivi</c:v>
                </c:pt>
                <c:pt idx="4">
                  <c:v>e) Costruzione Scenario di Piano</c:v>
                </c:pt>
                <c:pt idx="5">
                  <c:v>f) Monitoraggio</c:v>
                </c:pt>
                <c:pt idx="6">
                  <c:v>PUNTEGGIO TOTALE</c:v>
                </c:pt>
              </c:strCache>
            </c:strRef>
          </c:cat>
          <c:val>
            <c:numRef>
              <c:f>'Graphs '!$AE$6:$AE$12</c:f>
              <c:numCache>
                <c:formatCode>0.00</c:formatCode>
                <c:ptCount val="7"/>
                <c:pt idx="0">
                  <c:v>0.2</c:v>
                </c:pt>
                <c:pt idx="1">
                  <c:v>0.3</c:v>
                </c:pt>
                <c:pt idx="2">
                  <c:v>0.3</c:v>
                </c:pt>
                <c:pt idx="3">
                  <c:v>0.4</c:v>
                </c:pt>
                <c:pt idx="4">
                  <c:v>0.6</c:v>
                </c:pt>
                <c:pt idx="5">
                  <c:v>0.19999999999999973</c:v>
                </c:pt>
                <c:pt idx="6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34-4EE4-B8B0-A867606D4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183424"/>
        <c:axId val="76184960"/>
      </c:barChart>
      <c:catAx>
        <c:axId val="76183424"/>
        <c:scaling>
          <c:orientation val="minMax"/>
        </c:scaling>
        <c:delete val="0"/>
        <c:axPos val="b"/>
        <c:numFmt formatCode="#,##0.00" sourceLinked="0"/>
        <c:majorTickMark val="out"/>
        <c:minorTickMark val="none"/>
        <c:tickLblPos val="nextTo"/>
        <c:txPr>
          <a:bodyPr rot="-1800000" vert="horz"/>
          <a:lstStyle/>
          <a:p>
            <a:pPr>
              <a:defRPr/>
            </a:pPr>
            <a:endParaRPr lang="it-IT"/>
          </a:p>
        </c:txPr>
        <c:crossAx val="76184960"/>
        <c:crosses val="autoZero"/>
        <c:auto val="1"/>
        <c:lblAlgn val="ctr"/>
        <c:lblOffset val="100"/>
        <c:noMultiLvlLbl val="0"/>
      </c:catAx>
      <c:valAx>
        <c:axId val="7618496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  <a:prstDash val="sysDash"/>
            </a:ln>
          </c:spPr>
        </c:majorGridlines>
        <c:numFmt formatCode="0.00" sourceLinked="1"/>
        <c:majorTickMark val="out"/>
        <c:minorTickMark val="none"/>
        <c:tickLblPos val="nextTo"/>
        <c:crossAx val="7618342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F1838-7C21-44F5-8663-CD9EB6C7A9BB}" type="datetimeFigureOut">
              <a:rPr lang="it-IT" smtClean="0"/>
              <a:pPr/>
              <a:t>10/11/2020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482C8-CDFD-4E1E-A28D-C110F07C4F4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871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9A86-BA00-451B-A3D2-A636691C19C6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E59D7-8DB1-46C0-A6BE-AD3E6F941376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F744D-71CC-48CB-80FE-3AED1C1D59B8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E563A-2327-4701-924C-73F953DDC46A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E5129-7C63-47E3-A5A3-87E0F6D6BE31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55A4-51EC-4A05-971B-A4AA8C4A1666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3BE9C-8B5D-4F6B-8274-FF37526C4A86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E36-5255-4BD4-8249-591F4F22D18B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9889-A09B-449D-98F1-324BA861779B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22E9-1FE7-4313-8670-785DAA0269B6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99B3-0B60-43E3-A448-6CC12029F5F6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98D32-88ED-46AB-8DB7-6A09993A3B04}" type="datetime1">
              <a:rPr lang="it-IT" smtClean="0"/>
              <a:pPr/>
              <a:t>10/11/2020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6F766-71A6-45C8-96EF-05B33464FC7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547DD.76221FB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Valutazione formale dei PUMS in relazione al D.M. 397/2017 –</a:t>
            </a:r>
            <a:br>
              <a:rPr lang="it-IT" dirty="0" smtClean="0"/>
            </a:br>
            <a:r>
              <a:rPr lang="it-IT" dirty="0" smtClean="0"/>
              <a:t>Palermo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1</a:t>
            </a:fld>
            <a:endParaRPr lang="it-IT"/>
          </a:p>
        </p:txBody>
      </p:sp>
      <p:pic>
        <p:nvPicPr>
          <p:cNvPr id="5" name="Immagine 4" descr="nuovo logo MIT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5663"/>
            <a:ext cx="1885950" cy="7524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tangolo 5"/>
          <p:cNvSpPr/>
          <p:nvPr/>
        </p:nvSpPr>
        <p:spPr>
          <a:xfrm>
            <a:off x="6156176" y="1128138"/>
            <a:ext cx="18859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>
                <a:solidFill>
                  <a:srgbClr val="0088EE"/>
                </a:solidFill>
              </a:rPr>
              <a:t>Ministero delle infrastrutture e dei trasporti </a:t>
            </a:r>
            <a:endParaRPr lang="it-IT" sz="1000" dirty="0">
              <a:solidFill>
                <a:srgbClr val="0088EE"/>
              </a:solidFill>
            </a:endParaRPr>
          </a:p>
          <a:p>
            <a:r>
              <a:rPr lang="it-IT" sz="1000" i="1" dirty="0">
                <a:solidFill>
                  <a:srgbClr val="0088EE"/>
                </a:solidFill>
              </a:rPr>
              <a:t>Struttura Tecnica di Missione </a:t>
            </a:r>
            <a:endParaRPr lang="it-IT" sz="1000" dirty="0">
              <a:solidFill>
                <a:srgbClr val="0088E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La valutazione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11560" y="1844824"/>
            <a:ext cx="8136904" cy="4536504"/>
          </a:xfrm>
        </p:spPr>
        <p:txBody>
          <a:bodyPr>
            <a:normAutofit lnSpcReduction="10000"/>
          </a:bodyPr>
          <a:lstStyle/>
          <a:p>
            <a:r>
              <a:rPr lang="it-IT" sz="2000" dirty="0" smtClean="0"/>
              <a:t>La valutazione ha riguardato la conformità del PUMS ai contenuti definiti dal D.M. 397/2017 (Linee Guida MIT).</a:t>
            </a:r>
          </a:p>
          <a:p>
            <a:r>
              <a:rPr lang="it-IT" sz="2000" dirty="0" smtClean="0"/>
              <a:t>A riguardo è stata utilizzata una scheda di valutazione (file </a:t>
            </a:r>
            <a:r>
              <a:rPr lang="it-IT" sz="2000" dirty="0" err="1" smtClean="0"/>
              <a:t>excel</a:t>
            </a:r>
            <a:r>
              <a:rPr lang="it-IT" sz="2000" dirty="0" smtClean="0"/>
              <a:t>), basata sui criteri corrispondenti ai punti delle linee guida MIT allegato 2 punto 2. </a:t>
            </a:r>
          </a:p>
          <a:p>
            <a:r>
              <a:rPr lang="it-IT" sz="2000" dirty="0" smtClean="0"/>
              <a:t>Ad ogni criterio, al quale è stato assegnato uno specifico peso, sono associati dei sotto-criteri estratti dal testo della norma.</a:t>
            </a:r>
          </a:p>
          <a:p>
            <a:r>
              <a:rPr lang="it-IT" sz="2000" dirty="0" smtClean="0"/>
              <a:t>Ad ogni sotto-criterio è stato assegnato un punteggio, che misura il grado di conformità alle prescrizioni della norma, con il seguente significato:</a:t>
            </a:r>
          </a:p>
          <a:p>
            <a:pPr>
              <a:buNone/>
            </a:pPr>
            <a:r>
              <a:rPr lang="it-IT" sz="2000" dirty="0" smtClean="0"/>
              <a:t>	- 4	pienamente conforme</a:t>
            </a:r>
          </a:p>
          <a:p>
            <a:pPr>
              <a:buNone/>
            </a:pPr>
            <a:r>
              <a:rPr lang="it-IT" sz="2000" dirty="0" smtClean="0"/>
              <a:t>	- 2	sufficientemente conforme</a:t>
            </a:r>
          </a:p>
          <a:p>
            <a:pPr>
              <a:buNone/>
            </a:pPr>
            <a:r>
              <a:rPr lang="it-IT" sz="2000" dirty="0" smtClean="0"/>
              <a:t>	- 1	scarsamente conforme </a:t>
            </a:r>
          </a:p>
          <a:p>
            <a:pPr>
              <a:buNone/>
            </a:pPr>
            <a:r>
              <a:rPr lang="it-IT" sz="2000" dirty="0" smtClean="0"/>
              <a:t>	- 0	non conforme </a:t>
            </a:r>
          </a:p>
          <a:p>
            <a:r>
              <a:rPr lang="it-IT" sz="2000" dirty="0" smtClean="0"/>
              <a:t>Il punteggio complessivo del PUMS è dato dalla media pesata dei punteggi dei singoli criteri.     </a:t>
            </a:r>
          </a:p>
        </p:txBody>
      </p:sp>
    </p:spTree>
    <p:extLst>
      <p:ext uri="{BB962C8B-B14F-4D97-AF65-F5344CB8AC3E}">
        <p14:creationId xmlns:p14="http://schemas.microsoft.com/office/powerpoint/2010/main" val="397988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La valutazione (2)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11560" y="1844824"/>
            <a:ext cx="8136904" cy="4536504"/>
          </a:xfrm>
        </p:spPr>
        <p:txBody>
          <a:bodyPr>
            <a:normAutofit/>
          </a:bodyPr>
          <a:lstStyle/>
          <a:p>
            <a:r>
              <a:rPr lang="it-IT" sz="2000" dirty="0" smtClean="0"/>
              <a:t>Nell’ottica di un’efficace interpretazione dei risultati, sono stati definiti dei valori soglia per i singoli criteri e per il punteggio complessivo.</a:t>
            </a:r>
          </a:p>
          <a:p>
            <a:r>
              <a:rPr lang="it-IT" sz="2000" dirty="0" smtClean="0"/>
              <a:t>Tali valori soglia indicano il ‘valore minimo accettabile’, ossia il valore che si otterrebbe se tutti i sotto-criteri ricevessero il giudizio ‘sufficientemente conforme’.</a:t>
            </a:r>
          </a:p>
          <a:p>
            <a:r>
              <a:rPr lang="it-IT" sz="2000" dirty="0" smtClean="0"/>
              <a:t>Ad ogni modo, la valutazione ha avuto come obiettivo generale quello di mettere in evidenza aree del PUMS che potrebbero essere soggette a miglioramenti. A tal fine, i punteggi attribuiti hanno costituito un mero strumento analitico per l’individuazione di possibili punti di debolezza.</a:t>
            </a:r>
          </a:p>
        </p:txBody>
      </p:sp>
    </p:spTree>
    <p:extLst>
      <p:ext uri="{BB962C8B-B14F-4D97-AF65-F5344CB8AC3E}">
        <p14:creationId xmlns:p14="http://schemas.microsoft.com/office/powerpoint/2010/main" val="138547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Punteggi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4</a:t>
            </a:fld>
            <a:endParaRPr lang="it-IT"/>
          </a:p>
        </p:txBody>
      </p:sp>
      <p:graphicFrame>
        <p:nvGraphicFramePr>
          <p:cNvPr id="5" name="Grafico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257173" y="1196752"/>
          <a:ext cx="8491291" cy="501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Punteggi (2)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11560" y="1844824"/>
            <a:ext cx="8136904" cy="4536504"/>
          </a:xfrm>
        </p:spPr>
        <p:txBody>
          <a:bodyPr>
            <a:normAutofit/>
          </a:bodyPr>
          <a:lstStyle/>
          <a:p>
            <a:r>
              <a:rPr lang="it-IT" sz="2000" dirty="0" smtClean="0"/>
              <a:t>Nella slide successiva si fornisce una visualizzazione alternativa dei punteggi relativi ai singoli criteri.</a:t>
            </a:r>
          </a:p>
          <a:p>
            <a:r>
              <a:rPr lang="it-IT" sz="2000" dirty="0" smtClean="0"/>
              <a:t>Nel grafico i punteggi sono stati </a:t>
            </a:r>
            <a:r>
              <a:rPr lang="it-IT" sz="2000" dirty="0"/>
              <a:t>riparametrati in scala </a:t>
            </a:r>
            <a:r>
              <a:rPr lang="it-IT" sz="2000" dirty="0" smtClean="0"/>
              <a:t>10, con ‘valore minimo accettabile’ </a:t>
            </a:r>
            <a:r>
              <a:rPr lang="it-IT" sz="2000" dirty="0"/>
              <a:t>pari a 5 </a:t>
            </a:r>
            <a:r>
              <a:rPr lang="it-IT" sz="2000" dirty="0" smtClean="0"/>
              <a:t>(individuato da </a:t>
            </a:r>
            <a:r>
              <a:rPr lang="it-IT" sz="2000" dirty="0"/>
              <a:t>un cerchio di colore rosso).</a:t>
            </a:r>
          </a:p>
          <a:p>
            <a:pPr marL="0" indent="0">
              <a:buNone/>
            </a:pPr>
            <a:endParaRPr lang="it-IT" sz="2000" dirty="0" smtClean="0"/>
          </a:p>
        </p:txBody>
      </p:sp>
    </p:spTree>
    <p:extLst>
      <p:ext uri="{BB962C8B-B14F-4D97-AF65-F5344CB8AC3E}">
        <p14:creationId xmlns:p14="http://schemas.microsoft.com/office/powerpoint/2010/main" val="36830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Punteggi (3)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F766-71A6-45C8-96EF-05B33464FC76}" type="slidenum">
              <a:rPr lang="it-IT" smtClean="0"/>
              <a:pPr/>
              <a:t>6</a:t>
            </a:fld>
            <a:endParaRPr lang="it-IT"/>
          </a:p>
        </p:txBody>
      </p:sp>
      <p:pic>
        <p:nvPicPr>
          <p:cNvPr id="7" name="Segnaposto contenuto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913" y="1600200"/>
            <a:ext cx="5040174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39703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282</Words>
  <Application>Microsoft Office PowerPoint</Application>
  <PresentationFormat>Presentazione su schermo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Valutazione formale dei PUMS in relazione al D.M. 397/2017 – Palermo</vt:lpstr>
      <vt:lpstr>La valutazione</vt:lpstr>
      <vt:lpstr>La valutazione (2)</vt:lpstr>
      <vt:lpstr>Punteggi</vt:lpstr>
      <vt:lpstr>Punteggi (2)</vt:lpstr>
      <vt:lpstr>Punteggi (3)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Cristina</dc:creator>
  <cp:lastModifiedBy>Patrizia Di Giacomo</cp:lastModifiedBy>
  <cp:revision>104</cp:revision>
  <dcterms:created xsi:type="dcterms:W3CDTF">2019-07-23T14:58:32Z</dcterms:created>
  <dcterms:modified xsi:type="dcterms:W3CDTF">2020-11-10T08:40:14Z</dcterms:modified>
</cp:coreProperties>
</file>